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6255" r:id="rId5"/>
  </p:sldMasterIdLst>
  <p:notesMasterIdLst>
    <p:notesMasterId r:id="rId52"/>
  </p:notesMasterIdLst>
  <p:handoutMasterIdLst>
    <p:handoutMasterId r:id="rId53"/>
  </p:handoutMasterIdLst>
  <p:sldIdLst>
    <p:sldId id="327" r:id="rId6"/>
    <p:sldId id="330" r:id="rId7"/>
    <p:sldId id="331" r:id="rId8"/>
    <p:sldId id="332"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333"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p:restoredTop sz="85161"/>
  </p:normalViewPr>
  <p:slideViewPr>
    <p:cSldViewPr snapToGrid="0" snapToObjects="1">
      <p:cViewPr varScale="1">
        <p:scale>
          <a:sx n="114" d="100"/>
          <a:sy n="114" d="100"/>
        </p:scale>
        <p:origin x="184" y="1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6F638D-2702-4362-AF52-CD155D1A9E8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7E7B2BB-CD35-48F4-96DD-01E43061AC23}">
      <dgm:prSet/>
      <dgm:spPr/>
      <dgm:t>
        <a:bodyPr/>
        <a:lstStyle/>
        <a:p>
          <a:r>
            <a:rPr lang="en-US" b="1" dirty="0">
              <a:solidFill>
                <a:schemeClr val="bg1"/>
              </a:solidFill>
              <a:latin typeface="Times New Roman" panose="02020603050405020304" pitchFamily="18" charset="0"/>
              <a:cs typeface="Times New Roman" panose="02020603050405020304" pitchFamily="18" charset="0"/>
            </a:rPr>
            <a:t>Executive Summary</a:t>
          </a:r>
          <a:endParaRPr lang="en-US" dirty="0">
            <a:solidFill>
              <a:schemeClr val="bg1"/>
            </a:solidFill>
            <a:latin typeface="Times New Roman" panose="02020603050405020304" pitchFamily="18" charset="0"/>
            <a:cs typeface="Times New Roman" panose="02020603050405020304" pitchFamily="18" charset="0"/>
          </a:endParaRPr>
        </a:p>
      </dgm:t>
    </dgm:pt>
    <dgm:pt modelId="{CA6EC56F-11CE-4A47-ADDB-0B943F6456AC}" type="parTrans" cxnId="{0D82BB37-AF0D-4584-9204-4D9447FB07E5}">
      <dgm:prSet/>
      <dgm:spPr/>
      <dgm:t>
        <a:bodyPr/>
        <a:lstStyle/>
        <a:p>
          <a:endParaRPr lang="en-US"/>
        </a:p>
      </dgm:t>
    </dgm:pt>
    <dgm:pt modelId="{21A69C27-8031-4BC3-ACD1-1281E88ECC83}" type="sibTrans" cxnId="{0D82BB37-AF0D-4584-9204-4D9447FB07E5}">
      <dgm:prSet/>
      <dgm:spPr/>
      <dgm:t>
        <a:bodyPr/>
        <a:lstStyle/>
        <a:p>
          <a:endParaRPr lang="en-US"/>
        </a:p>
      </dgm:t>
    </dgm:pt>
    <dgm:pt modelId="{FF3D6532-0CAC-4FDC-955B-756217419F61}">
      <dgm:prSet/>
      <dgm:spPr/>
      <dgm:t>
        <a:bodyPr/>
        <a:lstStyle/>
        <a:p>
          <a:r>
            <a:rPr lang="en-US" b="1" dirty="0">
              <a:solidFill>
                <a:schemeClr val="bg1"/>
              </a:solidFill>
              <a:latin typeface="Times New Roman" panose="02020603050405020304" pitchFamily="18" charset="0"/>
              <a:cs typeface="Times New Roman" panose="02020603050405020304" pitchFamily="18" charset="0"/>
            </a:rPr>
            <a:t>Data collection methodology:</a:t>
          </a:r>
          <a:endParaRPr lang="en-US" dirty="0">
            <a:solidFill>
              <a:schemeClr val="bg1"/>
            </a:solidFill>
            <a:latin typeface="Times New Roman" panose="02020603050405020304" pitchFamily="18" charset="0"/>
            <a:cs typeface="Times New Roman" panose="02020603050405020304" pitchFamily="18" charset="0"/>
          </a:endParaRPr>
        </a:p>
      </dgm:t>
    </dgm:pt>
    <dgm:pt modelId="{1844D6EE-524D-460F-980A-E84F9AF06BB6}" type="parTrans" cxnId="{CA72FD79-7E66-4060-BC7B-BCF1CE967626}">
      <dgm:prSet/>
      <dgm:spPr/>
      <dgm:t>
        <a:bodyPr/>
        <a:lstStyle/>
        <a:p>
          <a:endParaRPr lang="en-US"/>
        </a:p>
      </dgm:t>
    </dgm:pt>
    <dgm:pt modelId="{1BCFDFAB-7724-4D5D-B099-D460A1ED46AD}" type="sibTrans" cxnId="{CA72FD79-7E66-4060-BC7B-BCF1CE967626}">
      <dgm:prSet/>
      <dgm:spPr/>
      <dgm:t>
        <a:bodyPr/>
        <a:lstStyle/>
        <a:p>
          <a:endParaRPr lang="en-US"/>
        </a:p>
      </dgm:t>
    </dgm:pt>
    <dgm:pt modelId="{819ECAB9-0265-4CA7-AB26-A305A30DF50F}">
      <dgm:prSet/>
      <dgm:spPr/>
      <dgm:t>
        <a:bodyPr/>
        <a:lstStyle/>
        <a:p>
          <a:r>
            <a:rPr lang="en-US" b="1" dirty="0">
              <a:solidFill>
                <a:schemeClr val="bg1"/>
              </a:solidFill>
              <a:latin typeface="Times New Roman" panose="02020603050405020304" pitchFamily="18" charset="0"/>
              <a:cs typeface="Times New Roman" panose="02020603050405020304" pitchFamily="18" charset="0"/>
            </a:rPr>
            <a:t>Data was obtained from SpaceX's public API and Wikipedia page</a:t>
          </a:r>
          <a:endParaRPr lang="en-US" dirty="0">
            <a:solidFill>
              <a:schemeClr val="bg1"/>
            </a:solidFill>
            <a:latin typeface="Times New Roman" panose="02020603050405020304" pitchFamily="18" charset="0"/>
            <a:cs typeface="Times New Roman" panose="02020603050405020304" pitchFamily="18" charset="0"/>
          </a:endParaRPr>
        </a:p>
      </dgm:t>
    </dgm:pt>
    <dgm:pt modelId="{97A5C3BA-2464-4C3D-803B-38B8D6DC7018}" type="parTrans" cxnId="{26E65856-C70D-4C86-8F34-3960ECA1AC93}">
      <dgm:prSet/>
      <dgm:spPr/>
      <dgm:t>
        <a:bodyPr/>
        <a:lstStyle/>
        <a:p>
          <a:endParaRPr lang="en-US"/>
        </a:p>
      </dgm:t>
    </dgm:pt>
    <dgm:pt modelId="{982630F9-1C4F-4FB9-826C-25DF40074F32}" type="sibTrans" cxnId="{26E65856-C70D-4C86-8F34-3960ECA1AC93}">
      <dgm:prSet/>
      <dgm:spPr/>
      <dgm:t>
        <a:bodyPr/>
        <a:lstStyle/>
        <a:p>
          <a:endParaRPr lang="en-US"/>
        </a:p>
      </dgm:t>
    </dgm:pt>
    <dgm:pt modelId="{66CADEB8-45DD-4B3E-B3BE-B6A58508D2B1}">
      <dgm:prSet/>
      <dgm:spPr/>
      <dgm:t>
        <a:bodyPr/>
        <a:lstStyle/>
        <a:p>
          <a:r>
            <a:rPr lang="en-US" b="1" dirty="0">
              <a:solidFill>
                <a:schemeClr val="bg1"/>
              </a:solidFill>
              <a:latin typeface="Times New Roman" panose="02020603050405020304" pitchFamily="18" charset="0"/>
              <a:cs typeface="Times New Roman" panose="02020603050405020304" pitchFamily="18" charset="0"/>
            </a:rPr>
            <a:t>Perform data wrangling</a:t>
          </a:r>
          <a:endParaRPr lang="en-US" dirty="0">
            <a:solidFill>
              <a:schemeClr val="bg1"/>
            </a:solidFill>
            <a:latin typeface="Times New Roman" panose="02020603050405020304" pitchFamily="18" charset="0"/>
            <a:cs typeface="Times New Roman" panose="02020603050405020304" pitchFamily="18" charset="0"/>
          </a:endParaRPr>
        </a:p>
      </dgm:t>
    </dgm:pt>
    <dgm:pt modelId="{753D3FB3-FF41-4E83-A222-7F72C3A4EE9A}" type="parTrans" cxnId="{A6BB9085-931D-48D7-A7C6-2871A386B933}">
      <dgm:prSet/>
      <dgm:spPr/>
      <dgm:t>
        <a:bodyPr/>
        <a:lstStyle/>
        <a:p>
          <a:endParaRPr lang="en-US"/>
        </a:p>
      </dgm:t>
    </dgm:pt>
    <dgm:pt modelId="{30D68FDB-12A5-442E-B85C-F48302DF75C8}" type="sibTrans" cxnId="{A6BB9085-931D-48D7-A7C6-2871A386B933}">
      <dgm:prSet/>
      <dgm:spPr/>
      <dgm:t>
        <a:bodyPr/>
        <a:lstStyle/>
        <a:p>
          <a:endParaRPr lang="en-US"/>
        </a:p>
      </dgm:t>
    </dgm:pt>
    <dgm:pt modelId="{73F2DDA3-0016-44F4-BA7F-A72A1CBAB46C}">
      <dgm:prSet/>
      <dgm:spPr/>
      <dgm:t>
        <a:bodyPr/>
        <a:lstStyle/>
        <a:p>
          <a:r>
            <a:rPr lang="en-US" b="1" dirty="0">
              <a:solidFill>
                <a:schemeClr val="bg1"/>
              </a:solidFill>
              <a:latin typeface="Times New Roman" panose="02020603050405020304" pitchFamily="18" charset="0"/>
              <a:cs typeface="Times New Roman" panose="02020603050405020304" pitchFamily="18" charset="0"/>
            </a:rPr>
            <a:t>The data was then processed and categorized into successful and unsuccessful landings</a:t>
          </a:r>
          <a:endParaRPr lang="en-US" dirty="0">
            <a:solidFill>
              <a:schemeClr val="bg1"/>
            </a:solidFill>
            <a:latin typeface="Times New Roman" panose="02020603050405020304" pitchFamily="18" charset="0"/>
            <a:cs typeface="Times New Roman" panose="02020603050405020304" pitchFamily="18" charset="0"/>
          </a:endParaRPr>
        </a:p>
      </dgm:t>
    </dgm:pt>
    <dgm:pt modelId="{D1623022-A62A-4051-932B-C4115BB83CC0}" type="parTrans" cxnId="{C16119A6-9C60-47A9-8F61-EB9A16525EF7}">
      <dgm:prSet/>
      <dgm:spPr/>
      <dgm:t>
        <a:bodyPr/>
        <a:lstStyle/>
        <a:p>
          <a:endParaRPr lang="en-US"/>
        </a:p>
      </dgm:t>
    </dgm:pt>
    <dgm:pt modelId="{E53F0934-EDCB-49E7-BE22-8939FA651999}" type="sibTrans" cxnId="{C16119A6-9C60-47A9-8F61-EB9A16525EF7}">
      <dgm:prSet/>
      <dgm:spPr/>
      <dgm:t>
        <a:bodyPr/>
        <a:lstStyle/>
        <a:p>
          <a:endParaRPr lang="en-US"/>
        </a:p>
      </dgm:t>
    </dgm:pt>
    <dgm:pt modelId="{6F266738-5FA0-45EB-A870-FBF5C74E707D}">
      <dgm:prSet/>
      <dgm:spPr/>
      <dgm:t>
        <a:bodyPr/>
        <a:lstStyle/>
        <a:p>
          <a:r>
            <a:rPr lang="en-US" b="1" dirty="0">
              <a:solidFill>
                <a:schemeClr val="bg1"/>
              </a:solidFill>
              <a:latin typeface="Times New Roman" panose="02020603050405020304" pitchFamily="18" charset="0"/>
              <a:cs typeface="Times New Roman" panose="02020603050405020304" pitchFamily="18" charset="0"/>
            </a:rPr>
            <a:t>Perform exploratory data analysis (EDA) using visualization and SQL</a:t>
          </a:r>
          <a:endParaRPr lang="en-US" dirty="0">
            <a:solidFill>
              <a:schemeClr val="bg1"/>
            </a:solidFill>
            <a:latin typeface="Times New Roman" panose="02020603050405020304" pitchFamily="18" charset="0"/>
            <a:cs typeface="Times New Roman" panose="02020603050405020304" pitchFamily="18" charset="0"/>
          </a:endParaRPr>
        </a:p>
      </dgm:t>
    </dgm:pt>
    <dgm:pt modelId="{9157A544-DB56-4B7F-BB16-8A7EAE7D283C}" type="parTrans" cxnId="{6004A3D7-F929-49FA-B2CA-884BC0790418}">
      <dgm:prSet/>
      <dgm:spPr/>
      <dgm:t>
        <a:bodyPr/>
        <a:lstStyle/>
        <a:p>
          <a:endParaRPr lang="en-US"/>
        </a:p>
      </dgm:t>
    </dgm:pt>
    <dgm:pt modelId="{7FE2752B-9075-41CD-9841-7DE0E76A6808}" type="sibTrans" cxnId="{6004A3D7-F929-49FA-B2CA-884BC0790418}">
      <dgm:prSet/>
      <dgm:spPr/>
      <dgm:t>
        <a:bodyPr/>
        <a:lstStyle/>
        <a:p>
          <a:endParaRPr lang="en-US"/>
        </a:p>
      </dgm:t>
    </dgm:pt>
    <dgm:pt modelId="{036945BD-9729-4B83-8A05-C80C4076D41B}">
      <dgm:prSet/>
      <dgm:spPr/>
      <dgm:t>
        <a:bodyPr/>
        <a:lstStyle/>
        <a:p>
          <a:r>
            <a:rPr lang="en-US" b="1" dirty="0">
              <a:solidFill>
                <a:schemeClr val="bg1"/>
              </a:solidFill>
              <a:latin typeface="Times New Roman" panose="02020603050405020304" pitchFamily="18" charset="0"/>
              <a:cs typeface="Times New Roman" panose="02020603050405020304" pitchFamily="18" charset="0"/>
            </a:rPr>
            <a:t>Perform interactive visual analytics using Folium and </a:t>
          </a:r>
          <a:r>
            <a:rPr lang="en-US" b="1" dirty="0" err="1">
              <a:solidFill>
                <a:schemeClr val="bg1"/>
              </a:solidFill>
              <a:latin typeface="Times New Roman" panose="02020603050405020304" pitchFamily="18" charset="0"/>
              <a:cs typeface="Times New Roman" panose="02020603050405020304" pitchFamily="18" charset="0"/>
            </a:rPr>
            <a:t>Plotly</a:t>
          </a:r>
          <a:r>
            <a:rPr lang="en-US" b="1" dirty="0">
              <a:solidFill>
                <a:schemeClr val="bg1"/>
              </a:solidFill>
              <a:latin typeface="Times New Roman" panose="02020603050405020304" pitchFamily="18" charset="0"/>
              <a:cs typeface="Times New Roman" panose="02020603050405020304" pitchFamily="18" charset="0"/>
            </a:rPr>
            <a:t> Dash</a:t>
          </a:r>
          <a:endParaRPr lang="en-US" dirty="0">
            <a:solidFill>
              <a:schemeClr val="bg1"/>
            </a:solidFill>
            <a:latin typeface="Times New Roman" panose="02020603050405020304" pitchFamily="18" charset="0"/>
            <a:cs typeface="Times New Roman" panose="02020603050405020304" pitchFamily="18" charset="0"/>
          </a:endParaRPr>
        </a:p>
      </dgm:t>
    </dgm:pt>
    <dgm:pt modelId="{F03DE5B8-FBA2-49B5-B85F-0F5248B8C749}" type="parTrans" cxnId="{90F78505-D5DB-46A1-A78A-C7C89CDFDB75}">
      <dgm:prSet/>
      <dgm:spPr/>
      <dgm:t>
        <a:bodyPr/>
        <a:lstStyle/>
        <a:p>
          <a:endParaRPr lang="en-US"/>
        </a:p>
      </dgm:t>
    </dgm:pt>
    <dgm:pt modelId="{ADE5EDDB-9919-4B94-8768-2ACF22A82CF8}" type="sibTrans" cxnId="{90F78505-D5DB-46A1-A78A-C7C89CDFDB75}">
      <dgm:prSet/>
      <dgm:spPr/>
      <dgm:t>
        <a:bodyPr/>
        <a:lstStyle/>
        <a:p>
          <a:endParaRPr lang="en-US"/>
        </a:p>
      </dgm:t>
    </dgm:pt>
    <dgm:pt modelId="{4517C668-0EBF-4993-8DF4-730989568954}">
      <dgm:prSet/>
      <dgm:spPr/>
      <dgm:t>
        <a:bodyPr/>
        <a:lstStyle/>
        <a:p>
          <a:r>
            <a:rPr lang="en-US" b="1" dirty="0">
              <a:solidFill>
                <a:schemeClr val="bg1"/>
              </a:solidFill>
              <a:latin typeface="Times New Roman" panose="02020603050405020304" pitchFamily="18" charset="0"/>
              <a:cs typeface="Times New Roman" panose="02020603050405020304" pitchFamily="18" charset="0"/>
            </a:rPr>
            <a:t>Perform predictive analysis using classification models</a:t>
          </a:r>
          <a:endParaRPr lang="en-US" dirty="0">
            <a:solidFill>
              <a:schemeClr val="bg1"/>
            </a:solidFill>
            <a:latin typeface="Times New Roman" panose="02020603050405020304" pitchFamily="18" charset="0"/>
            <a:cs typeface="Times New Roman" panose="02020603050405020304" pitchFamily="18" charset="0"/>
          </a:endParaRPr>
        </a:p>
      </dgm:t>
    </dgm:pt>
    <dgm:pt modelId="{B499C89E-BD45-4006-B2E5-93BE67524040}" type="parTrans" cxnId="{8FF7D0C0-6175-412B-AF0B-88A60F3FAF18}">
      <dgm:prSet/>
      <dgm:spPr/>
      <dgm:t>
        <a:bodyPr/>
        <a:lstStyle/>
        <a:p>
          <a:endParaRPr lang="en-US"/>
        </a:p>
      </dgm:t>
    </dgm:pt>
    <dgm:pt modelId="{A673A684-38F0-4A04-8144-0B4AF0EEB713}" type="sibTrans" cxnId="{8FF7D0C0-6175-412B-AF0B-88A60F3FAF18}">
      <dgm:prSet/>
      <dgm:spPr/>
      <dgm:t>
        <a:bodyPr/>
        <a:lstStyle/>
        <a:p>
          <a:endParaRPr lang="en-US"/>
        </a:p>
      </dgm:t>
    </dgm:pt>
    <dgm:pt modelId="{49F72F7C-EA15-4404-A93E-3C1D5F56B9C3}">
      <dgm:prSet/>
      <dgm:spPr/>
      <dgm:t>
        <a:bodyPr/>
        <a:lstStyle/>
        <a:p>
          <a:r>
            <a:rPr lang="en-US" b="1" dirty="0">
              <a:solidFill>
                <a:schemeClr val="bg1"/>
              </a:solidFill>
              <a:latin typeface="Times New Roman" panose="02020603050405020304" pitchFamily="18" charset="0"/>
              <a:cs typeface="Times New Roman" panose="02020603050405020304" pitchFamily="18" charset="0"/>
            </a:rPr>
            <a:t>Predictive analysis was conducted using classification models, which were fine-tuned using the </a:t>
          </a:r>
          <a:r>
            <a:rPr lang="en-US" b="1" dirty="0" err="1">
              <a:solidFill>
                <a:schemeClr val="bg1"/>
              </a:solidFill>
              <a:latin typeface="Times New Roman" panose="02020603050405020304" pitchFamily="18" charset="0"/>
              <a:cs typeface="Times New Roman" panose="02020603050405020304" pitchFamily="18" charset="0"/>
            </a:rPr>
            <a:t>GridSearchCV</a:t>
          </a:r>
          <a:r>
            <a:rPr lang="en-US" b="1" dirty="0">
              <a:solidFill>
                <a:schemeClr val="bg1"/>
              </a:solidFill>
              <a:latin typeface="Times New Roman" panose="02020603050405020304" pitchFamily="18" charset="0"/>
              <a:cs typeface="Times New Roman" panose="02020603050405020304" pitchFamily="18" charset="0"/>
            </a:rPr>
            <a:t> method.</a:t>
          </a:r>
          <a:endParaRPr lang="en-US" dirty="0">
            <a:solidFill>
              <a:schemeClr val="bg1"/>
            </a:solidFill>
            <a:latin typeface="Times New Roman" panose="02020603050405020304" pitchFamily="18" charset="0"/>
            <a:cs typeface="Times New Roman" panose="02020603050405020304" pitchFamily="18" charset="0"/>
          </a:endParaRPr>
        </a:p>
      </dgm:t>
    </dgm:pt>
    <dgm:pt modelId="{BF041B5B-FEBA-491E-B928-B31B89E2EF1F}" type="parTrans" cxnId="{2FB4064C-02E4-4A71-A2F9-851A18D3375F}">
      <dgm:prSet/>
      <dgm:spPr/>
      <dgm:t>
        <a:bodyPr/>
        <a:lstStyle/>
        <a:p>
          <a:endParaRPr lang="en-US"/>
        </a:p>
      </dgm:t>
    </dgm:pt>
    <dgm:pt modelId="{A0934901-6FE5-4DBC-8D04-054D22EE0D76}" type="sibTrans" cxnId="{2FB4064C-02E4-4A71-A2F9-851A18D3375F}">
      <dgm:prSet/>
      <dgm:spPr/>
      <dgm:t>
        <a:bodyPr/>
        <a:lstStyle/>
        <a:p>
          <a:endParaRPr lang="en-US"/>
        </a:p>
      </dgm:t>
    </dgm:pt>
    <dgm:pt modelId="{154D9AB6-97BB-DF47-8AE4-5E32C783362B}" type="pres">
      <dgm:prSet presAssocID="{C06F638D-2702-4362-AF52-CD155D1A9E8E}" presName="linear" presStyleCnt="0">
        <dgm:presLayoutVars>
          <dgm:animLvl val="lvl"/>
          <dgm:resizeHandles val="exact"/>
        </dgm:presLayoutVars>
      </dgm:prSet>
      <dgm:spPr/>
    </dgm:pt>
    <dgm:pt modelId="{D41B4CD8-E6A7-D147-850E-81FC69F93A34}" type="pres">
      <dgm:prSet presAssocID="{D7E7B2BB-CD35-48F4-96DD-01E43061AC23}" presName="parentText" presStyleLbl="node1" presStyleIdx="0" presStyleCnt="6">
        <dgm:presLayoutVars>
          <dgm:chMax val="0"/>
          <dgm:bulletEnabled val="1"/>
        </dgm:presLayoutVars>
      </dgm:prSet>
      <dgm:spPr/>
    </dgm:pt>
    <dgm:pt modelId="{201264A7-34B4-EA46-9329-23570F6A8521}" type="pres">
      <dgm:prSet presAssocID="{21A69C27-8031-4BC3-ACD1-1281E88ECC83}" presName="spacer" presStyleCnt="0"/>
      <dgm:spPr/>
    </dgm:pt>
    <dgm:pt modelId="{699AF921-095B-9D4F-9944-4554DCA7B6A2}" type="pres">
      <dgm:prSet presAssocID="{FF3D6532-0CAC-4FDC-955B-756217419F61}" presName="parentText" presStyleLbl="node1" presStyleIdx="1" presStyleCnt="6">
        <dgm:presLayoutVars>
          <dgm:chMax val="0"/>
          <dgm:bulletEnabled val="1"/>
        </dgm:presLayoutVars>
      </dgm:prSet>
      <dgm:spPr/>
    </dgm:pt>
    <dgm:pt modelId="{C2BF75D3-D2FC-704E-91A0-BC52C17FC1FA}" type="pres">
      <dgm:prSet presAssocID="{FF3D6532-0CAC-4FDC-955B-756217419F61}" presName="childText" presStyleLbl="revTx" presStyleIdx="0" presStyleCnt="3">
        <dgm:presLayoutVars>
          <dgm:bulletEnabled val="1"/>
        </dgm:presLayoutVars>
      </dgm:prSet>
      <dgm:spPr/>
    </dgm:pt>
    <dgm:pt modelId="{3278C42F-273B-3B43-BAAB-A4350FA03287}" type="pres">
      <dgm:prSet presAssocID="{66CADEB8-45DD-4B3E-B3BE-B6A58508D2B1}" presName="parentText" presStyleLbl="node1" presStyleIdx="2" presStyleCnt="6">
        <dgm:presLayoutVars>
          <dgm:chMax val="0"/>
          <dgm:bulletEnabled val="1"/>
        </dgm:presLayoutVars>
      </dgm:prSet>
      <dgm:spPr/>
    </dgm:pt>
    <dgm:pt modelId="{6EF8E6FA-624F-254B-A34F-0FBA5069CC68}" type="pres">
      <dgm:prSet presAssocID="{66CADEB8-45DD-4B3E-B3BE-B6A58508D2B1}" presName="childText" presStyleLbl="revTx" presStyleIdx="1" presStyleCnt="3">
        <dgm:presLayoutVars>
          <dgm:bulletEnabled val="1"/>
        </dgm:presLayoutVars>
      </dgm:prSet>
      <dgm:spPr/>
    </dgm:pt>
    <dgm:pt modelId="{19665237-30BA-A141-A01E-218F1686D4CC}" type="pres">
      <dgm:prSet presAssocID="{6F266738-5FA0-45EB-A870-FBF5C74E707D}" presName="parentText" presStyleLbl="node1" presStyleIdx="3" presStyleCnt="6">
        <dgm:presLayoutVars>
          <dgm:chMax val="0"/>
          <dgm:bulletEnabled val="1"/>
        </dgm:presLayoutVars>
      </dgm:prSet>
      <dgm:spPr/>
    </dgm:pt>
    <dgm:pt modelId="{492AB18E-9BD7-B74D-AD32-4BE7B00A9A51}" type="pres">
      <dgm:prSet presAssocID="{7FE2752B-9075-41CD-9841-7DE0E76A6808}" presName="spacer" presStyleCnt="0"/>
      <dgm:spPr/>
    </dgm:pt>
    <dgm:pt modelId="{6604D0BC-9D64-DD45-AC30-CFB158B9AF8C}" type="pres">
      <dgm:prSet presAssocID="{036945BD-9729-4B83-8A05-C80C4076D41B}" presName="parentText" presStyleLbl="node1" presStyleIdx="4" presStyleCnt="6">
        <dgm:presLayoutVars>
          <dgm:chMax val="0"/>
          <dgm:bulletEnabled val="1"/>
        </dgm:presLayoutVars>
      </dgm:prSet>
      <dgm:spPr/>
    </dgm:pt>
    <dgm:pt modelId="{A1287430-961A-504C-B989-14587635F4F8}" type="pres">
      <dgm:prSet presAssocID="{ADE5EDDB-9919-4B94-8768-2ACF22A82CF8}" presName="spacer" presStyleCnt="0"/>
      <dgm:spPr/>
    </dgm:pt>
    <dgm:pt modelId="{BE6E80D3-F8A5-0845-B116-927E32B29CCF}" type="pres">
      <dgm:prSet presAssocID="{4517C668-0EBF-4993-8DF4-730989568954}" presName="parentText" presStyleLbl="node1" presStyleIdx="5" presStyleCnt="6">
        <dgm:presLayoutVars>
          <dgm:chMax val="0"/>
          <dgm:bulletEnabled val="1"/>
        </dgm:presLayoutVars>
      </dgm:prSet>
      <dgm:spPr/>
    </dgm:pt>
    <dgm:pt modelId="{9E42C234-B596-E04B-9EBC-8F859D87AA3A}" type="pres">
      <dgm:prSet presAssocID="{4517C668-0EBF-4993-8DF4-730989568954}" presName="childText" presStyleLbl="revTx" presStyleIdx="2" presStyleCnt="3">
        <dgm:presLayoutVars>
          <dgm:bulletEnabled val="1"/>
        </dgm:presLayoutVars>
      </dgm:prSet>
      <dgm:spPr/>
    </dgm:pt>
  </dgm:ptLst>
  <dgm:cxnLst>
    <dgm:cxn modelId="{90F78505-D5DB-46A1-A78A-C7C89CDFDB75}" srcId="{C06F638D-2702-4362-AF52-CD155D1A9E8E}" destId="{036945BD-9729-4B83-8A05-C80C4076D41B}" srcOrd="4" destOrd="0" parTransId="{F03DE5B8-FBA2-49B5-B85F-0F5248B8C749}" sibTransId="{ADE5EDDB-9919-4B94-8768-2ACF22A82CF8}"/>
    <dgm:cxn modelId="{F4537017-2A8C-884C-B7CB-AB33000746D6}" type="presOf" srcId="{49F72F7C-EA15-4404-A93E-3C1D5F56B9C3}" destId="{9E42C234-B596-E04B-9EBC-8F859D87AA3A}" srcOrd="0" destOrd="0" presId="urn:microsoft.com/office/officeart/2005/8/layout/vList2"/>
    <dgm:cxn modelId="{9A0E5424-31C2-7C47-BA23-42BA89C8D2EA}" type="presOf" srcId="{C06F638D-2702-4362-AF52-CD155D1A9E8E}" destId="{154D9AB6-97BB-DF47-8AE4-5E32C783362B}" srcOrd="0" destOrd="0" presId="urn:microsoft.com/office/officeart/2005/8/layout/vList2"/>
    <dgm:cxn modelId="{0D82BB37-AF0D-4584-9204-4D9447FB07E5}" srcId="{C06F638D-2702-4362-AF52-CD155D1A9E8E}" destId="{D7E7B2BB-CD35-48F4-96DD-01E43061AC23}" srcOrd="0" destOrd="0" parTransId="{CA6EC56F-11CE-4A47-ADDB-0B943F6456AC}" sibTransId="{21A69C27-8031-4BC3-ACD1-1281E88ECC83}"/>
    <dgm:cxn modelId="{41A5C63A-F517-7949-892A-1BAC03327C9C}" type="presOf" srcId="{D7E7B2BB-CD35-48F4-96DD-01E43061AC23}" destId="{D41B4CD8-E6A7-D147-850E-81FC69F93A34}" srcOrd="0" destOrd="0" presId="urn:microsoft.com/office/officeart/2005/8/layout/vList2"/>
    <dgm:cxn modelId="{2FB4064C-02E4-4A71-A2F9-851A18D3375F}" srcId="{4517C668-0EBF-4993-8DF4-730989568954}" destId="{49F72F7C-EA15-4404-A93E-3C1D5F56B9C3}" srcOrd="0" destOrd="0" parTransId="{BF041B5B-FEBA-491E-B928-B31B89E2EF1F}" sibTransId="{A0934901-6FE5-4DBC-8D04-054D22EE0D76}"/>
    <dgm:cxn modelId="{26E65856-C70D-4C86-8F34-3960ECA1AC93}" srcId="{FF3D6532-0CAC-4FDC-955B-756217419F61}" destId="{819ECAB9-0265-4CA7-AB26-A305A30DF50F}" srcOrd="0" destOrd="0" parTransId="{97A5C3BA-2464-4C3D-803B-38B8D6DC7018}" sibTransId="{982630F9-1C4F-4FB9-826C-25DF40074F32}"/>
    <dgm:cxn modelId="{67F7A175-A3BE-0F47-B200-AF9F3A547E73}" type="presOf" srcId="{66CADEB8-45DD-4B3E-B3BE-B6A58508D2B1}" destId="{3278C42F-273B-3B43-BAAB-A4350FA03287}" srcOrd="0" destOrd="0" presId="urn:microsoft.com/office/officeart/2005/8/layout/vList2"/>
    <dgm:cxn modelId="{CA72FD79-7E66-4060-BC7B-BCF1CE967626}" srcId="{C06F638D-2702-4362-AF52-CD155D1A9E8E}" destId="{FF3D6532-0CAC-4FDC-955B-756217419F61}" srcOrd="1" destOrd="0" parTransId="{1844D6EE-524D-460F-980A-E84F9AF06BB6}" sibTransId="{1BCFDFAB-7724-4D5D-B099-D460A1ED46AD}"/>
    <dgm:cxn modelId="{A6BB9085-931D-48D7-A7C6-2871A386B933}" srcId="{C06F638D-2702-4362-AF52-CD155D1A9E8E}" destId="{66CADEB8-45DD-4B3E-B3BE-B6A58508D2B1}" srcOrd="2" destOrd="0" parTransId="{753D3FB3-FF41-4E83-A222-7F72C3A4EE9A}" sibTransId="{30D68FDB-12A5-442E-B85C-F48302DF75C8}"/>
    <dgm:cxn modelId="{C7A14692-466F-DF4F-B910-19DAC364E868}" type="presOf" srcId="{4517C668-0EBF-4993-8DF4-730989568954}" destId="{BE6E80D3-F8A5-0845-B116-927E32B29CCF}" srcOrd="0" destOrd="0" presId="urn:microsoft.com/office/officeart/2005/8/layout/vList2"/>
    <dgm:cxn modelId="{C16119A6-9C60-47A9-8F61-EB9A16525EF7}" srcId="{66CADEB8-45DD-4B3E-B3BE-B6A58508D2B1}" destId="{73F2DDA3-0016-44F4-BA7F-A72A1CBAB46C}" srcOrd="0" destOrd="0" parTransId="{D1623022-A62A-4051-932B-C4115BB83CC0}" sibTransId="{E53F0934-EDCB-49E7-BE22-8939FA651999}"/>
    <dgm:cxn modelId="{E3837AA6-37C9-A249-A598-37A9805748ED}" type="presOf" srcId="{819ECAB9-0265-4CA7-AB26-A305A30DF50F}" destId="{C2BF75D3-D2FC-704E-91A0-BC52C17FC1FA}" srcOrd="0" destOrd="0" presId="urn:microsoft.com/office/officeart/2005/8/layout/vList2"/>
    <dgm:cxn modelId="{0E234CB6-78A7-734F-9CF9-9D742BA2E9B2}" type="presOf" srcId="{FF3D6532-0CAC-4FDC-955B-756217419F61}" destId="{699AF921-095B-9D4F-9944-4554DCA7B6A2}" srcOrd="0" destOrd="0" presId="urn:microsoft.com/office/officeart/2005/8/layout/vList2"/>
    <dgm:cxn modelId="{8FF7D0C0-6175-412B-AF0B-88A60F3FAF18}" srcId="{C06F638D-2702-4362-AF52-CD155D1A9E8E}" destId="{4517C668-0EBF-4993-8DF4-730989568954}" srcOrd="5" destOrd="0" parTransId="{B499C89E-BD45-4006-B2E5-93BE67524040}" sibTransId="{A673A684-38F0-4A04-8144-0B4AF0EEB713}"/>
    <dgm:cxn modelId="{E367EECE-4E08-6142-8BFD-DA71FC600152}" type="presOf" srcId="{036945BD-9729-4B83-8A05-C80C4076D41B}" destId="{6604D0BC-9D64-DD45-AC30-CFB158B9AF8C}" srcOrd="0" destOrd="0" presId="urn:microsoft.com/office/officeart/2005/8/layout/vList2"/>
    <dgm:cxn modelId="{6004A3D7-F929-49FA-B2CA-884BC0790418}" srcId="{C06F638D-2702-4362-AF52-CD155D1A9E8E}" destId="{6F266738-5FA0-45EB-A870-FBF5C74E707D}" srcOrd="3" destOrd="0" parTransId="{9157A544-DB56-4B7F-BB16-8A7EAE7D283C}" sibTransId="{7FE2752B-9075-41CD-9841-7DE0E76A6808}"/>
    <dgm:cxn modelId="{72B4EFEC-D851-C143-9070-9BFE635E3B7A}" type="presOf" srcId="{73F2DDA3-0016-44F4-BA7F-A72A1CBAB46C}" destId="{6EF8E6FA-624F-254B-A34F-0FBA5069CC68}" srcOrd="0" destOrd="0" presId="urn:microsoft.com/office/officeart/2005/8/layout/vList2"/>
    <dgm:cxn modelId="{FEAD67FF-391D-FE4C-A790-EB8FE1A60EB0}" type="presOf" srcId="{6F266738-5FA0-45EB-A870-FBF5C74E707D}" destId="{19665237-30BA-A141-A01E-218F1686D4CC}" srcOrd="0" destOrd="0" presId="urn:microsoft.com/office/officeart/2005/8/layout/vList2"/>
    <dgm:cxn modelId="{A62C4AC4-E6C2-B948-AF07-3A1B14F78CB2}" type="presParOf" srcId="{154D9AB6-97BB-DF47-8AE4-5E32C783362B}" destId="{D41B4CD8-E6A7-D147-850E-81FC69F93A34}" srcOrd="0" destOrd="0" presId="urn:microsoft.com/office/officeart/2005/8/layout/vList2"/>
    <dgm:cxn modelId="{9C9355C1-AC51-1C47-A18B-CEB3FD15A104}" type="presParOf" srcId="{154D9AB6-97BB-DF47-8AE4-5E32C783362B}" destId="{201264A7-34B4-EA46-9329-23570F6A8521}" srcOrd="1" destOrd="0" presId="urn:microsoft.com/office/officeart/2005/8/layout/vList2"/>
    <dgm:cxn modelId="{703B4477-64F2-D84B-9B7F-2A9FB500AAA7}" type="presParOf" srcId="{154D9AB6-97BB-DF47-8AE4-5E32C783362B}" destId="{699AF921-095B-9D4F-9944-4554DCA7B6A2}" srcOrd="2" destOrd="0" presId="urn:microsoft.com/office/officeart/2005/8/layout/vList2"/>
    <dgm:cxn modelId="{C9B5DF3D-D246-0D48-B4C6-50AEF75B38E7}" type="presParOf" srcId="{154D9AB6-97BB-DF47-8AE4-5E32C783362B}" destId="{C2BF75D3-D2FC-704E-91A0-BC52C17FC1FA}" srcOrd="3" destOrd="0" presId="urn:microsoft.com/office/officeart/2005/8/layout/vList2"/>
    <dgm:cxn modelId="{5247FF3C-D39A-0442-AD2A-ACDE46A7D9DD}" type="presParOf" srcId="{154D9AB6-97BB-DF47-8AE4-5E32C783362B}" destId="{3278C42F-273B-3B43-BAAB-A4350FA03287}" srcOrd="4" destOrd="0" presId="urn:microsoft.com/office/officeart/2005/8/layout/vList2"/>
    <dgm:cxn modelId="{E8FB4B5B-3A41-604C-8265-04C7ED11CCAC}" type="presParOf" srcId="{154D9AB6-97BB-DF47-8AE4-5E32C783362B}" destId="{6EF8E6FA-624F-254B-A34F-0FBA5069CC68}" srcOrd="5" destOrd="0" presId="urn:microsoft.com/office/officeart/2005/8/layout/vList2"/>
    <dgm:cxn modelId="{C376CC41-6067-BB42-A0B2-C59E96457264}" type="presParOf" srcId="{154D9AB6-97BB-DF47-8AE4-5E32C783362B}" destId="{19665237-30BA-A141-A01E-218F1686D4CC}" srcOrd="6" destOrd="0" presId="urn:microsoft.com/office/officeart/2005/8/layout/vList2"/>
    <dgm:cxn modelId="{D5CFA404-F29F-9D4D-8B1E-DF1BDA93A75D}" type="presParOf" srcId="{154D9AB6-97BB-DF47-8AE4-5E32C783362B}" destId="{492AB18E-9BD7-B74D-AD32-4BE7B00A9A51}" srcOrd="7" destOrd="0" presId="urn:microsoft.com/office/officeart/2005/8/layout/vList2"/>
    <dgm:cxn modelId="{E92378D7-95A4-584C-9269-66DA198E0885}" type="presParOf" srcId="{154D9AB6-97BB-DF47-8AE4-5E32C783362B}" destId="{6604D0BC-9D64-DD45-AC30-CFB158B9AF8C}" srcOrd="8" destOrd="0" presId="urn:microsoft.com/office/officeart/2005/8/layout/vList2"/>
    <dgm:cxn modelId="{7A2CEB54-E328-C34C-BF9C-0B282622238B}" type="presParOf" srcId="{154D9AB6-97BB-DF47-8AE4-5E32C783362B}" destId="{A1287430-961A-504C-B989-14587635F4F8}" srcOrd="9" destOrd="0" presId="urn:microsoft.com/office/officeart/2005/8/layout/vList2"/>
    <dgm:cxn modelId="{84446FAA-6147-5843-BDF4-DC19110A918E}" type="presParOf" srcId="{154D9AB6-97BB-DF47-8AE4-5E32C783362B}" destId="{BE6E80D3-F8A5-0845-B116-927E32B29CCF}" srcOrd="10" destOrd="0" presId="urn:microsoft.com/office/officeart/2005/8/layout/vList2"/>
    <dgm:cxn modelId="{8E10D411-356D-EF45-A02A-EC710FD68203}" type="presParOf" srcId="{154D9AB6-97BB-DF47-8AE4-5E32C783362B}" destId="{9E42C234-B596-E04B-9EBC-8F859D87AA3A}" srcOrd="1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7B4CDA-893B-43D0-A7DE-F4B5D17C0EEB}"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5C03449B-5906-4AEA-82D3-36319BCE0D0A}">
      <dgm:prSet/>
      <dgm:spPr/>
      <dgm:t>
        <a:bodyPr/>
        <a:lstStyle/>
        <a:p>
          <a:pPr>
            <a:lnSpc>
              <a:spcPct val="100000"/>
            </a:lnSpc>
            <a:defRPr b="1"/>
          </a:pPr>
          <a:r>
            <a:rPr lang="en-US" b="1" dirty="0">
              <a:solidFill>
                <a:schemeClr val="bg1"/>
              </a:solidFill>
              <a:latin typeface="Times New Roman" panose="02020603050405020304" pitchFamily="18" charset="0"/>
              <a:cs typeface="Times New Roman" panose="02020603050405020304" pitchFamily="18" charset="0"/>
            </a:rPr>
            <a:t>For the data collection process, I used a combination of API requests from Space X's public API and web scraping data from a table on Space X's Wikipedia page. The upcoming slide will display the flowchart of data collection from the API, while the following slide will illustrate the flowchart of data collection from web scraping.</a:t>
          </a:r>
          <a:endParaRPr lang="en-US" dirty="0">
            <a:solidFill>
              <a:schemeClr val="bg1"/>
            </a:solidFill>
            <a:latin typeface="Times New Roman" panose="02020603050405020304" pitchFamily="18" charset="0"/>
            <a:cs typeface="Times New Roman" panose="02020603050405020304" pitchFamily="18" charset="0"/>
          </a:endParaRPr>
        </a:p>
      </dgm:t>
    </dgm:pt>
    <dgm:pt modelId="{EE975FBF-1C5D-4498-9E9C-42203432ACB2}" type="parTrans" cxnId="{F1255AAC-1CBE-4E4B-B652-D06B852E5C9A}">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0A27B93C-B418-4CE9-8112-6F6146DA62FC}" type="sibTrans" cxnId="{F1255AAC-1CBE-4E4B-B652-D06B852E5C9A}">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B637A9F6-CEB5-4B7C-8FA2-CC4A45892F89}">
      <dgm:prSet/>
      <dgm:spPr/>
      <dgm:t>
        <a:bodyPr/>
        <a:lstStyle/>
        <a:p>
          <a:pPr>
            <a:lnSpc>
              <a:spcPct val="100000"/>
            </a:lnSpc>
            <a:defRPr b="1"/>
          </a:pPr>
          <a:r>
            <a:rPr lang="en-US" b="1" dirty="0">
              <a:solidFill>
                <a:schemeClr val="bg1"/>
              </a:solidFill>
              <a:latin typeface="Times New Roman" panose="02020603050405020304" pitchFamily="18" charset="0"/>
              <a:cs typeface="Times New Roman" panose="02020603050405020304" pitchFamily="18" charset="0"/>
            </a:rPr>
            <a:t>Space X API Data Columns:</a:t>
          </a:r>
          <a:endParaRPr lang="en-US" dirty="0">
            <a:solidFill>
              <a:schemeClr val="bg1"/>
            </a:solidFill>
            <a:latin typeface="Times New Roman" panose="02020603050405020304" pitchFamily="18" charset="0"/>
            <a:cs typeface="Times New Roman" panose="02020603050405020304" pitchFamily="18" charset="0"/>
          </a:endParaRPr>
        </a:p>
      </dgm:t>
    </dgm:pt>
    <dgm:pt modelId="{058F7B0B-0D94-457F-9214-DAB28024A837}" type="parTrans" cxnId="{096739F6-064B-435C-ADA9-066D4FFB8E87}">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20321962-4322-4B04-9185-FEB11528EFED}" type="sibTrans" cxnId="{096739F6-064B-435C-ADA9-066D4FFB8E87}">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6FA63EC3-0E16-4E1C-B200-CCD7611429E6}">
      <dgm:prSet custT="1"/>
      <dgm:spPr/>
      <dgm:t>
        <a:bodyPr/>
        <a:lstStyle/>
        <a:p>
          <a:pPr>
            <a:lnSpc>
              <a:spcPct val="100000"/>
            </a:lnSpc>
          </a:pPr>
          <a:r>
            <a:rPr lang="en-US" sz="1400" b="1" dirty="0" err="1">
              <a:solidFill>
                <a:schemeClr val="bg1"/>
              </a:solidFill>
              <a:latin typeface="Times New Roman" panose="02020603050405020304" pitchFamily="18" charset="0"/>
              <a:cs typeface="Times New Roman" panose="02020603050405020304" pitchFamily="18" charset="0"/>
            </a:rPr>
            <a:t>FlightNumber</a:t>
          </a:r>
          <a:r>
            <a:rPr lang="en-US" sz="1400" b="1" dirty="0">
              <a:solidFill>
                <a:schemeClr val="bg1"/>
              </a:solidFill>
              <a:latin typeface="Times New Roman" panose="02020603050405020304" pitchFamily="18" charset="0"/>
              <a:cs typeface="Times New Roman" panose="02020603050405020304" pitchFamily="18" charset="0"/>
            </a:rPr>
            <a:t>, Date, </a:t>
          </a:r>
          <a:r>
            <a:rPr lang="en-US" sz="1400" b="1" dirty="0" err="1">
              <a:solidFill>
                <a:schemeClr val="bg1"/>
              </a:solidFill>
              <a:latin typeface="Times New Roman" panose="02020603050405020304" pitchFamily="18" charset="0"/>
              <a:cs typeface="Times New Roman" panose="02020603050405020304" pitchFamily="18" charset="0"/>
            </a:rPr>
            <a:t>BoosterVersion</a:t>
          </a:r>
          <a:r>
            <a:rPr lang="en-US" sz="1400" b="1" dirty="0">
              <a:solidFill>
                <a:schemeClr val="bg1"/>
              </a:solidFill>
              <a:latin typeface="Times New Roman" panose="02020603050405020304" pitchFamily="18" charset="0"/>
              <a:cs typeface="Times New Roman" panose="02020603050405020304" pitchFamily="18" charset="0"/>
            </a:rPr>
            <a:t>, </a:t>
          </a:r>
          <a:r>
            <a:rPr lang="en-US" sz="1400" b="1" dirty="0" err="1">
              <a:solidFill>
                <a:schemeClr val="bg1"/>
              </a:solidFill>
              <a:latin typeface="Times New Roman" panose="02020603050405020304" pitchFamily="18" charset="0"/>
              <a:cs typeface="Times New Roman" panose="02020603050405020304" pitchFamily="18" charset="0"/>
            </a:rPr>
            <a:t>PayloadMass</a:t>
          </a:r>
          <a:r>
            <a:rPr lang="en-US" sz="1400" b="1" dirty="0">
              <a:solidFill>
                <a:schemeClr val="bg1"/>
              </a:solidFill>
              <a:latin typeface="Times New Roman" panose="02020603050405020304" pitchFamily="18" charset="0"/>
              <a:cs typeface="Times New Roman" panose="02020603050405020304" pitchFamily="18" charset="0"/>
            </a:rPr>
            <a:t>, Orbit, </a:t>
          </a:r>
          <a:r>
            <a:rPr lang="en-US" sz="1400" b="1" dirty="0" err="1">
              <a:solidFill>
                <a:schemeClr val="bg1"/>
              </a:solidFill>
              <a:latin typeface="Times New Roman" panose="02020603050405020304" pitchFamily="18" charset="0"/>
              <a:cs typeface="Times New Roman" panose="02020603050405020304" pitchFamily="18" charset="0"/>
            </a:rPr>
            <a:t>LaunchSite</a:t>
          </a:r>
          <a:r>
            <a:rPr lang="en-US" sz="1400" b="1" dirty="0">
              <a:solidFill>
                <a:schemeClr val="bg1"/>
              </a:solidFill>
              <a:latin typeface="Times New Roman" panose="02020603050405020304" pitchFamily="18" charset="0"/>
              <a:cs typeface="Times New Roman" panose="02020603050405020304" pitchFamily="18" charset="0"/>
            </a:rPr>
            <a:t>, Outcome, Flights, </a:t>
          </a:r>
          <a:r>
            <a:rPr lang="en-US" sz="1400" b="1" dirty="0" err="1">
              <a:solidFill>
                <a:schemeClr val="bg1"/>
              </a:solidFill>
              <a:latin typeface="Times New Roman" panose="02020603050405020304" pitchFamily="18" charset="0"/>
              <a:cs typeface="Times New Roman" panose="02020603050405020304" pitchFamily="18" charset="0"/>
            </a:rPr>
            <a:t>GridFins</a:t>
          </a:r>
          <a:r>
            <a:rPr lang="en-US" sz="1400" b="1" dirty="0">
              <a:solidFill>
                <a:schemeClr val="bg1"/>
              </a:solidFill>
              <a:latin typeface="Times New Roman" panose="02020603050405020304" pitchFamily="18" charset="0"/>
              <a:cs typeface="Times New Roman" panose="02020603050405020304" pitchFamily="18" charset="0"/>
            </a:rPr>
            <a:t>, Reused, Legs, </a:t>
          </a:r>
          <a:r>
            <a:rPr lang="en-US" sz="1400" b="1" dirty="0" err="1">
              <a:solidFill>
                <a:schemeClr val="bg1"/>
              </a:solidFill>
              <a:latin typeface="Times New Roman" panose="02020603050405020304" pitchFamily="18" charset="0"/>
              <a:cs typeface="Times New Roman" panose="02020603050405020304" pitchFamily="18" charset="0"/>
            </a:rPr>
            <a:t>LandingPad</a:t>
          </a:r>
          <a:r>
            <a:rPr lang="en-US" sz="1400" b="1" dirty="0">
              <a:solidFill>
                <a:schemeClr val="bg1"/>
              </a:solidFill>
              <a:latin typeface="Times New Roman" panose="02020603050405020304" pitchFamily="18" charset="0"/>
              <a:cs typeface="Times New Roman" panose="02020603050405020304" pitchFamily="18" charset="0"/>
            </a:rPr>
            <a:t>, Block, </a:t>
          </a:r>
          <a:r>
            <a:rPr lang="en-US" sz="1400" b="1" dirty="0" err="1">
              <a:solidFill>
                <a:schemeClr val="bg1"/>
              </a:solidFill>
              <a:latin typeface="Times New Roman" panose="02020603050405020304" pitchFamily="18" charset="0"/>
              <a:cs typeface="Times New Roman" panose="02020603050405020304" pitchFamily="18" charset="0"/>
            </a:rPr>
            <a:t>ReusedCount</a:t>
          </a:r>
          <a:r>
            <a:rPr lang="en-US" sz="1400" b="1" dirty="0">
              <a:solidFill>
                <a:schemeClr val="bg1"/>
              </a:solidFill>
              <a:latin typeface="Times New Roman" panose="02020603050405020304" pitchFamily="18" charset="0"/>
              <a:cs typeface="Times New Roman" panose="02020603050405020304" pitchFamily="18" charset="0"/>
            </a:rPr>
            <a:t>, Serial, Longitude, Latitude</a:t>
          </a:r>
          <a:endParaRPr lang="en-US" sz="1400" dirty="0">
            <a:solidFill>
              <a:schemeClr val="bg1"/>
            </a:solidFill>
            <a:latin typeface="Times New Roman" panose="02020603050405020304" pitchFamily="18" charset="0"/>
            <a:cs typeface="Times New Roman" panose="02020603050405020304" pitchFamily="18" charset="0"/>
          </a:endParaRPr>
        </a:p>
      </dgm:t>
    </dgm:pt>
    <dgm:pt modelId="{04C99612-B39C-4178-9423-C7F374DE4D44}" type="parTrans" cxnId="{5D2B84EE-C690-4626-B118-9CDA9CB3463B}">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B48B39E0-D4F0-4748-B9C5-7D0DAF80C8B2}" type="sibTrans" cxnId="{5D2B84EE-C690-4626-B118-9CDA9CB3463B}">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04FA1288-69AA-4965-BE8B-621960CE8C7B}">
      <dgm:prSet/>
      <dgm:spPr/>
      <dgm:t>
        <a:bodyPr/>
        <a:lstStyle/>
        <a:p>
          <a:pPr>
            <a:lnSpc>
              <a:spcPct val="100000"/>
            </a:lnSpc>
            <a:defRPr b="1"/>
          </a:pPr>
          <a:r>
            <a:rPr lang="en-US" b="1" dirty="0">
              <a:solidFill>
                <a:schemeClr val="bg1"/>
              </a:solidFill>
              <a:latin typeface="Times New Roman" panose="02020603050405020304" pitchFamily="18" charset="0"/>
              <a:cs typeface="Times New Roman" panose="02020603050405020304" pitchFamily="18" charset="0"/>
            </a:rPr>
            <a:t>Wikipedia </a:t>
          </a:r>
          <a:r>
            <a:rPr lang="en-US" b="1" dirty="0" err="1">
              <a:solidFill>
                <a:schemeClr val="bg1"/>
              </a:solidFill>
              <a:latin typeface="Times New Roman" panose="02020603050405020304" pitchFamily="18" charset="0"/>
              <a:cs typeface="Times New Roman" panose="02020603050405020304" pitchFamily="18" charset="0"/>
            </a:rPr>
            <a:t>Webscrape</a:t>
          </a:r>
          <a:r>
            <a:rPr lang="en-US" b="1" dirty="0">
              <a:solidFill>
                <a:schemeClr val="bg1"/>
              </a:solidFill>
              <a:latin typeface="Times New Roman" panose="02020603050405020304" pitchFamily="18" charset="0"/>
              <a:cs typeface="Times New Roman" panose="02020603050405020304" pitchFamily="18" charset="0"/>
            </a:rPr>
            <a:t> Data Columns:</a:t>
          </a:r>
          <a:endParaRPr lang="en-US" dirty="0">
            <a:solidFill>
              <a:schemeClr val="bg1"/>
            </a:solidFill>
            <a:latin typeface="Times New Roman" panose="02020603050405020304" pitchFamily="18" charset="0"/>
            <a:cs typeface="Times New Roman" panose="02020603050405020304" pitchFamily="18" charset="0"/>
          </a:endParaRPr>
        </a:p>
      </dgm:t>
    </dgm:pt>
    <dgm:pt modelId="{F295C681-DB15-4CAC-A550-CC11BA3D5B62}" type="parTrans" cxnId="{92F2EC15-5096-49CF-9FFC-5FE0BFA79A93}">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4D976316-C672-42ED-9F05-40336CC8978B}" type="sibTrans" cxnId="{92F2EC15-5096-49CF-9FFC-5FE0BFA79A93}">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85BBC76C-3DD3-492B-BBB4-6169692EE576}">
      <dgm:prSet custT="1"/>
      <dgm:spPr/>
      <dgm:t>
        <a:bodyPr/>
        <a:lstStyle/>
        <a:p>
          <a:pPr>
            <a:lnSpc>
              <a:spcPct val="100000"/>
            </a:lnSpc>
          </a:pPr>
          <a:r>
            <a:rPr lang="en-US" sz="1600" b="1" dirty="0">
              <a:solidFill>
                <a:schemeClr val="bg1"/>
              </a:solidFill>
              <a:latin typeface="Times New Roman" panose="02020603050405020304" pitchFamily="18" charset="0"/>
              <a:cs typeface="Times New Roman" panose="02020603050405020304" pitchFamily="18" charset="0"/>
            </a:rPr>
            <a:t>Flight No., Launch site, Payload, </a:t>
          </a:r>
          <a:r>
            <a:rPr lang="en-US" sz="1600" b="1" dirty="0" err="1">
              <a:solidFill>
                <a:schemeClr val="bg1"/>
              </a:solidFill>
              <a:latin typeface="Times New Roman" panose="02020603050405020304" pitchFamily="18" charset="0"/>
              <a:cs typeface="Times New Roman" panose="02020603050405020304" pitchFamily="18" charset="0"/>
            </a:rPr>
            <a:t>PayloadMass</a:t>
          </a:r>
          <a:r>
            <a:rPr lang="en-US" sz="1600" b="1" dirty="0">
              <a:solidFill>
                <a:schemeClr val="bg1"/>
              </a:solidFill>
              <a:latin typeface="Times New Roman" panose="02020603050405020304" pitchFamily="18" charset="0"/>
              <a:cs typeface="Times New Roman" panose="02020603050405020304" pitchFamily="18" charset="0"/>
            </a:rPr>
            <a:t>, Orbit, Customer, Launch outcome, Version  Booster, Booster landing, Date, Time</a:t>
          </a:r>
          <a:endParaRPr lang="en-US" sz="1600" dirty="0">
            <a:solidFill>
              <a:schemeClr val="bg1"/>
            </a:solidFill>
            <a:latin typeface="Times New Roman" panose="02020603050405020304" pitchFamily="18" charset="0"/>
            <a:cs typeface="Times New Roman" panose="02020603050405020304" pitchFamily="18" charset="0"/>
          </a:endParaRPr>
        </a:p>
      </dgm:t>
    </dgm:pt>
    <dgm:pt modelId="{3F9D689C-6978-40CB-A9CF-79311C6339FF}" type="parTrans" cxnId="{2895A7EA-30EB-42A1-8665-F1762C62EB7F}">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BEF94212-376C-4DC9-B8D0-CD62141CF0A9}" type="sibTrans" cxnId="{2895A7EA-30EB-42A1-8665-F1762C62EB7F}">
      <dgm:prSet/>
      <dgm:spPr/>
      <dgm:t>
        <a:bodyPr/>
        <a:lstStyle/>
        <a:p>
          <a:endParaRPr lang="en-US">
            <a:solidFill>
              <a:schemeClr val="bg1"/>
            </a:solidFill>
            <a:latin typeface="Times New Roman" panose="02020603050405020304" pitchFamily="18" charset="0"/>
            <a:cs typeface="Times New Roman" panose="02020603050405020304" pitchFamily="18" charset="0"/>
          </a:endParaRPr>
        </a:p>
      </dgm:t>
    </dgm:pt>
    <dgm:pt modelId="{CC6475E8-D094-46D0-A73C-C20A770E979D}" type="pres">
      <dgm:prSet presAssocID="{267B4CDA-893B-43D0-A7DE-F4B5D17C0EEB}" presName="root" presStyleCnt="0">
        <dgm:presLayoutVars>
          <dgm:dir/>
          <dgm:resizeHandles val="exact"/>
        </dgm:presLayoutVars>
      </dgm:prSet>
      <dgm:spPr/>
    </dgm:pt>
    <dgm:pt modelId="{9D2CE210-0557-42C4-B9BE-3175A4A85878}" type="pres">
      <dgm:prSet presAssocID="{5C03449B-5906-4AEA-82D3-36319BCE0D0A}" presName="compNode" presStyleCnt="0"/>
      <dgm:spPr/>
    </dgm:pt>
    <dgm:pt modelId="{E7715BD5-2B5B-40D9-9BFF-30DF737BB557}" type="pres">
      <dgm:prSet presAssocID="{5C03449B-5906-4AEA-82D3-36319BCE0D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A7B98799-79CA-4F8E-AA29-AC08BCAB83D2}" type="pres">
      <dgm:prSet presAssocID="{5C03449B-5906-4AEA-82D3-36319BCE0D0A}" presName="iconSpace" presStyleCnt="0"/>
      <dgm:spPr/>
    </dgm:pt>
    <dgm:pt modelId="{A99DCF81-6D51-4305-A269-FE3B7EC82C19}" type="pres">
      <dgm:prSet presAssocID="{5C03449B-5906-4AEA-82D3-36319BCE0D0A}" presName="parTx" presStyleLbl="revTx" presStyleIdx="0" presStyleCnt="6" custScaleY="119992" custLinFactNeighborX="3060" custLinFactNeighborY="27429">
        <dgm:presLayoutVars>
          <dgm:chMax val="0"/>
          <dgm:chPref val="0"/>
        </dgm:presLayoutVars>
      </dgm:prSet>
      <dgm:spPr/>
    </dgm:pt>
    <dgm:pt modelId="{6DADE976-6DE3-4F97-91F7-F3A04CA0BE5D}" type="pres">
      <dgm:prSet presAssocID="{5C03449B-5906-4AEA-82D3-36319BCE0D0A}" presName="txSpace" presStyleCnt="0"/>
      <dgm:spPr/>
    </dgm:pt>
    <dgm:pt modelId="{730AEF5B-C7FD-444B-8DB7-C9826C132AAF}" type="pres">
      <dgm:prSet presAssocID="{5C03449B-5906-4AEA-82D3-36319BCE0D0A}" presName="desTx" presStyleLbl="revTx" presStyleIdx="1" presStyleCnt="6">
        <dgm:presLayoutVars/>
      </dgm:prSet>
      <dgm:spPr/>
    </dgm:pt>
    <dgm:pt modelId="{710452CA-087C-4C54-B6B7-B4EAFF6CC611}" type="pres">
      <dgm:prSet presAssocID="{0A27B93C-B418-4CE9-8112-6F6146DA62FC}" presName="sibTrans" presStyleCnt="0"/>
      <dgm:spPr/>
    </dgm:pt>
    <dgm:pt modelId="{A916B4F9-AE87-4E17-9C1E-877D20DAA9C3}" type="pres">
      <dgm:prSet presAssocID="{B637A9F6-CEB5-4B7C-8FA2-CC4A45892F89}" presName="compNode" presStyleCnt="0"/>
      <dgm:spPr/>
    </dgm:pt>
    <dgm:pt modelId="{F3E5F3B5-8E70-4992-9A21-40EFBA8A44F0}" type="pres">
      <dgm:prSet presAssocID="{B637A9F6-CEB5-4B7C-8FA2-CC4A45892F8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nfinity"/>
        </a:ext>
      </dgm:extLst>
    </dgm:pt>
    <dgm:pt modelId="{9B468570-CF70-48D0-A118-88749E395CEB}" type="pres">
      <dgm:prSet presAssocID="{B637A9F6-CEB5-4B7C-8FA2-CC4A45892F89}" presName="iconSpace" presStyleCnt="0"/>
      <dgm:spPr/>
    </dgm:pt>
    <dgm:pt modelId="{0EE675E6-A599-43D8-835B-EBD752CE5462}" type="pres">
      <dgm:prSet presAssocID="{B637A9F6-CEB5-4B7C-8FA2-CC4A45892F89}" presName="parTx" presStyleLbl="revTx" presStyleIdx="2" presStyleCnt="6" custLinFactNeighborX="380" custLinFactNeighborY="7942">
        <dgm:presLayoutVars>
          <dgm:chMax val="0"/>
          <dgm:chPref val="0"/>
        </dgm:presLayoutVars>
      </dgm:prSet>
      <dgm:spPr/>
    </dgm:pt>
    <dgm:pt modelId="{4EFCF908-FE72-4009-9706-D64B5A30599C}" type="pres">
      <dgm:prSet presAssocID="{B637A9F6-CEB5-4B7C-8FA2-CC4A45892F89}" presName="txSpace" presStyleCnt="0"/>
      <dgm:spPr/>
    </dgm:pt>
    <dgm:pt modelId="{2F1AA262-8555-4519-A1EF-8E8302993BED}" type="pres">
      <dgm:prSet presAssocID="{B637A9F6-CEB5-4B7C-8FA2-CC4A45892F89}" presName="desTx" presStyleLbl="revTx" presStyleIdx="3" presStyleCnt="6" custLinFactY="-34695" custLinFactNeighborX="3161" custLinFactNeighborY="-100000">
        <dgm:presLayoutVars/>
      </dgm:prSet>
      <dgm:spPr/>
    </dgm:pt>
    <dgm:pt modelId="{E56719D1-A034-441A-837A-C5D4D887F8E2}" type="pres">
      <dgm:prSet presAssocID="{20321962-4322-4B04-9185-FEB11528EFED}" presName="sibTrans" presStyleCnt="0"/>
      <dgm:spPr/>
    </dgm:pt>
    <dgm:pt modelId="{AC8E052D-ABF7-47EB-8200-61C74673FB67}" type="pres">
      <dgm:prSet presAssocID="{04FA1288-69AA-4965-BE8B-621960CE8C7B}" presName="compNode" presStyleCnt="0"/>
      <dgm:spPr/>
    </dgm:pt>
    <dgm:pt modelId="{CA06B807-A97E-468E-9643-02C1917449D7}" type="pres">
      <dgm:prSet presAssocID="{04FA1288-69AA-4965-BE8B-621960CE8C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t Air Balloon"/>
        </a:ext>
      </dgm:extLst>
    </dgm:pt>
    <dgm:pt modelId="{08F0A891-5577-452C-AE12-75947BE4BB67}" type="pres">
      <dgm:prSet presAssocID="{04FA1288-69AA-4965-BE8B-621960CE8C7B}" presName="iconSpace" presStyleCnt="0"/>
      <dgm:spPr/>
    </dgm:pt>
    <dgm:pt modelId="{E4ED05C4-D1BB-4A42-8676-5BDB1D5786B0}" type="pres">
      <dgm:prSet presAssocID="{04FA1288-69AA-4965-BE8B-621960CE8C7B}" presName="parTx" presStyleLbl="revTx" presStyleIdx="4" presStyleCnt="6" custLinFactNeighborX="-6147" custLinFactNeighborY="7942">
        <dgm:presLayoutVars>
          <dgm:chMax val="0"/>
          <dgm:chPref val="0"/>
        </dgm:presLayoutVars>
      </dgm:prSet>
      <dgm:spPr/>
    </dgm:pt>
    <dgm:pt modelId="{3A57F499-4355-4600-8F49-738358F10AB0}" type="pres">
      <dgm:prSet presAssocID="{04FA1288-69AA-4965-BE8B-621960CE8C7B}" presName="txSpace" presStyleCnt="0"/>
      <dgm:spPr/>
    </dgm:pt>
    <dgm:pt modelId="{7272FCAF-7B7C-42C2-AD58-5851AA10A4DD}" type="pres">
      <dgm:prSet presAssocID="{04FA1288-69AA-4965-BE8B-621960CE8C7B}" presName="desTx" presStyleLbl="revTx" presStyleIdx="5" presStyleCnt="6" custLinFactY="-29995" custLinFactNeighborX="-6954" custLinFactNeighborY="-100000">
        <dgm:presLayoutVars/>
      </dgm:prSet>
      <dgm:spPr/>
    </dgm:pt>
  </dgm:ptLst>
  <dgm:cxnLst>
    <dgm:cxn modelId="{AF9DBB12-79EC-4A8E-BAD8-34174EC2099F}" type="presOf" srcId="{5C03449B-5906-4AEA-82D3-36319BCE0D0A}" destId="{A99DCF81-6D51-4305-A269-FE3B7EC82C19}" srcOrd="0" destOrd="0" presId="urn:microsoft.com/office/officeart/2018/5/layout/CenteredIconLabelDescriptionList"/>
    <dgm:cxn modelId="{92F2EC15-5096-49CF-9FFC-5FE0BFA79A93}" srcId="{267B4CDA-893B-43D0-A7DE-F4B5D17C0EEB}" destId="{04FA1288-69AA-4965-BE8B-621960CE8C7B}" srcOrd="2" destOrd="0" parTransId="{F295C681-DB15-4CAC-A550-CC11BA3D5B62}" sibTransId="{4D976316-C672-42ED-9F05-40336CC8978B}"/>
    <dgm:cxn modelId="{409E8718-54A9-4143-8692-1324A1B42D95}" type="presOf" srcId="{04FA1288-69AA-4965-BE8B-621960CE8C7B}" destId="{E4ED05C4-D1BB-4A42-8676-5BDB1D5786B0}" srcOrd="0" destOrd="0" presId="urn:microsoft.com/office/officeart/2018/5/layout/CenteredIconLabelDescriptionList"/>
    <dgm:cxn modelId="{1A42686C-2A93-4D5D-9A18-377EDB90D09D}" type="presOf" srcId="{6FA63EC3-0E16-4E1C-B200-CCD7611429E6}" destId="{2F1AA262-8555-4519-A1EF-8E8302993BED}" srcOrd="0" destOrd="0" presId="urn:microsoft.com/office/officeart/2018/5/layout/CenteredIconLabelDescriptionList"/>
    <dgm:cxn modelId="{6629106D-70F1-46B5-ADD8-84C25F47A950}" type="presOf" srcId="{B637A9F6-CEB5-4B7C-8FA2-CC4A45892F89}" destId="{0EE675E6-A599-43D8-835B-EBD752CE5462}" srcOrd="0" destOrd="0" presId="urn:microsoft.com/office/officeart/2018/5/layout/CenteredIconLabelDescriptionList"/>
    <dgm:cxn modelId="{F1255AAC-1CBE-4E4B-B652-D06B852E5C9A}" srcId="{267B4CDA-893B-43D0-A7DE-F4B5D17C0EEB}" destId="{5C03449B-5906-4AEA-82D3-36319BCE0D0A}" srcOrd="0" destOrd="0" parTransId="{EE975FBF-1C5D-4498-9E9C-42203432ACB2}" sibTransId="{0A27B93C-B418-4CE9-8112-6F6146DA62FC}"/>
    <dgm:cxn modelId="{0E6D87D5-0C07-4ECC-8A03-879A30652400}" type="presOf" srcId="{85BBC76C-3DD3-492B-BBB4-6169692EE576}" destId="{7272FCAF-7B7C-42C2-AD58-5851AA10A4DD}" srcOrd="0" destOrd="0" presId="urn:microsoft.com/office/officeart/2018/5/layout/CenteredIconLabelDescriptionList"/>
    <dgm:cxn modelId="{2895A7EA-30EB-42A1-8665-F1762C62EB7F}" srcId="{04FA1288-69AA-4965-BE8B-621960CE8C7B}" destId="{85BBC76C-3DD3-492B-BBB4-6169692EE576}" srcOrd="0" destOrd="0" parTransId="{3F9D689C-6978-40CB-A9CF-79311C6339FF}" sibTransId="{BEF94212-376C-4DC9-B8D0-CD62141CF0A9}"/>
    <dgm:cxn modelId="{5D2B84EE-C690-4626-B118-9CDA9CB3463B}" srcId="{B637A9F6-CEB5-4B7C-8FA2-CC4A45892F89}" destId="{6FA63EC3-0E16-4E1C-B200-CCD7611429E6}" srcOrd="0" destOrd="0" parTransId="{04C99612-B39C-4178-9423-C7F374DE4D44}" sibTransId="{B48B39E0-D4F0-4748-B9C5-7D0DAF80C8B2}"/>
    <dgm:cxn modelId="{BAEF71F0-5B90-4452-823B-269F54AE7E1B}" type="presOf" srcId="{267B4CDA-893B-43D0-A7DE-F4B5D17C0EEB}" destId="{CC6475E8-D094-46D0-A73C-C20A770E979D}" srcOrd="0" destOrd="0" presId="urn:microsoft.com/office/officeart/2018/5/layout/CenteredIconLabelDescriptionList"/>
    <dgm:cxn modelId="{096739F6-064B-435C-ADA9-066D4FFB8E87}" srcId="{267B4CDA-893B-43D0-A7DE-F4B5D17C0EEB}" destId="{B637A9F6-CEB5-4B7C-8FA2-CC4A45892F89}" srcOrd="1" destOrd="0" parTransId="{058F7B0B-0D94-457F-9214-DAB28024A837}" sibTransId="{20321962-4322-4B04-9185-FEB11528EFED}"/>
    <dgm:cxn modelId="{FA0A2E12-EE9F-4658-9ADC-4940120BC4AC}" type="presParOf" srcId="{CC6475E8-D094-46D0-A73C-C20A770E979D}" destId="{9D2CE210-0557-42C4-B9BE-3175A4A85878}" srcOrd="0" destOrd="0" presId="urn:microsoft.com/office/officeart/2018/5/layout/CenteredIconLabelDescriptionList"/>
    <dgm:cxn modelId="{A52F5361-BAB1-4371-9C2C-ED3AD66720FA}" type="presParOf" srcId="{9D2CE210-0557-42C4-B9BE-3175A4A85878}" destId="{E7715BD5-2B5B-40D9-9BFF-30DF737BB557}" srcOrd="0" destOrd="0" presId="urn:microsoft.com/office/officeart/2018/5/layout/CenteredIconLabelDescriptionList"/>
    <dgm:cxn modelId="{23E0B31D-47CD-4618-9F6A-16D9C41A708A}" type="presParOf" srcId="{9D2CE210-0557-42C4-B9BE-3175A4A85878}" destId="{A7B98799-79CA-4F8E-AA29-AC08BCAB83D2}" srcOrd="1" destOrd="0" presId="urn:microsoft.com/office/officeart/2018/5/layout/CenteredIconLabelDescriptionList"/>
    <dgm:cxn modelId="{60EAD85E-70D6-46C7-999F-B21C308BEF62}" type="presParOf" srcId="{9D2CE210-0557-42C4-B9BE-3175A4A85878}" destId="{A99DCF81-6D51-4305-A269-FE3B7EC82C19}" srcOrd="2" destOrd="0" presId="urn:microsoft.com/office/officeart/2018/5/layout/CenteredIconLabelDescriptionList"/>
    <dgm:cxn modelId="{3CE9F628-8829-4B44-A9A8-BD2F15ECFD45}" type="presParOf" srcId="{9D2CE210-0557-42C4-B9BE-3175A4A85878}" destId="{6DADE976-6DE3-4F97-91F7-F3A04CA0BE5D}" srcOrd="3" destOrd="0" presId="urn:microsoft.com/office/officeart/2018/5/layout/CenteredIconLabelDescriptionList"/>
    <dgm:cxn modelId="{503E247D-4E83-4811-8F98-FF45207A08B8}" type="presParOf" srcId="{9D2CE210-0557-42C4-B9BE-3175A4A85878}" destId="{730AEF5B-C7FD-444B-8DB7-C9826C132AAF}" srcOrd="4" destOrd="0" presId="urn:microsoft.com/office/officeart/2018/5/layout/CenteredIconLabelDescriptionList"/>
    <dgm:cxn modelId="{F7BF0C12-CA00-4620-A9BC-2345BEA4FAED}" type="presParOf" srcId="{CC6475E8-D094-46D0-A73C-C20A770E979D}" destId="{710452CA-087C-4C54-B6B7-B4EAFF6CC611}" srcOrd="1" destOrd="0" presId="urn:microsoft.com/office/officeart/2018/5/layout/CenteredIconLabelDescriptionList"/>
    <dgm:cxn modelId="{9554B212-1ED1-4B43-A185-B4991BACB84B}" type="presParOf" srcId="{CC6475E8-D094-46D0-A73C-C20A770E979D}" destId="{A916B4F9-AE87-4E17-9C1E-877D20DAA9C3}" srcOrd="2" destOrd="0" presId="urn:microsoft.com/office/officeart/2018/5/layout/CenteredIconLabelDescriptionList"/>
    <dgm:cxn modelId="{1BC34D26-2C12-4AA3-87BB-9E1428AFAF1B}" type="presParOf" srcId="{A916B4F9-AE87-4E17-9C1E-877D20DAA9C3}" destId="{F3E5F3B5-8E70-4992-9A21-40EFBA8A44F0}" srcOrd="0" destOrd="0" presId="urn:microsoft.com/office/officeart/2018/5/layout/CenteredIconLabelDescriptionList"/>
    <dgm:cxn modelId="{48021B95-8758-4547-A6D2-843FA5E30CD6}" type="presParOf" srcId="{A916B4F9-AE87-4E17-9C1E-877D20DAA9C3}" destId="{9B468570-CF70-48D0-A118-88749E395CEB}" srcOrd="1" destOrd="0" presId="urn:microsoft.com/office/officeart/2018/5/layout/CenteredIconLabelDescriptionList"/>
    <dgm:cxn modelId="{3CB4911C-63EB-4BBF-92AB-D919353F52A2}" type="presParOf" srcId="{A916B4F9-AE87-4E17-9C1E-877D20DAA9C3}" destId="{0EE675E6-A599-43D8-835B-EBD752CE5462}" srcOrd="2" destOrd="0" presId="urn:microsoft.com/office/officeart/2018/5/layout/CenteredIconLabelDescriptionList"/>
    <dgm:cxn modelId="{0437F699-DFF9-47FD-ADCF-47A5EC5A606C}" type="presParOf" srcId="{A916B4F9-AE87-4E17-9C1E-877D20DAA9C3}" destId="{4EFCF908-FE72-4009-9706-D64B5A30599C}" srcOrd="3" destOrd="0" presId="urn:microsoft.com/office/officeart/2018/5/layout/CenteredIconLabelDescriptionList"/>
    <dgm:cxn modelId="{CB28EFC3-B149-4C1C-944C-BC78FD33091B}" type="presParOf" srcId="{A916B4F9-AE87-4E17-9C1E-877D20DAA9C3}" destId="{2F1AA262-8555-4519-A1EF-8E8302993BED}" srcOrd="4" destOrd="0" presId="urn:microsoft.com/office/officeart/2018/5/layout/CenteredIconLabelDescriptionList"/>
    <dgm:cxn modelId="{53FEF4C4-5DFB-4AEC-999D-39369B3E07DC}" type="presParOf" srcId="{CC6475E8-D094-46D0-A73C-C20A770E979D}" destId="{E56719D1-A034-441A-837A-C5D4D887F8E2}" srcOrd="3" destOrd="0" presId="urn:microsoft.com/office/officeart/2018/5/layout/CenteredIconLabelDescriptionList"/>
    <dgm:cxn modelId="{A4BDEB97-8FC7-44EF-986D-D9DDD2D44E69}" type="presParOf" srcId="{CC6475E8-D094-46D0-A73C-C20A770E979D}" destId="{AC8E052D-ABF7-47EB-8200-61C74673FB67}" srcOrd="4" destOrd="0" presId="urn:microsoft.com/office/officeart/2018/5/layout/CenteredIconLabelDescriptionList"/>
    <dgm:cxn modelId="{A6312B0A-91C4-4933-A548-38958E761864}" type="presParOf" srcId="{AC8E052D-ABF7-47EB-8200-61C74673FB67}" destId="{CA06B807-A97E-468E-9643-02C1917449D7}" srcOrd="0" destOrd="0" presId="urn:microsoft.com/office/officeart/2018/5/layout/CenteredIconLabelDescriptionList"/>
    <dgm:cxn modelId="{F3EBC685-15BF-4BB1-8747-9FA8D5F1735E}" type="presParOf" srcId="{AC8E052D-ABF7-47EB-8200-61C74673FB67}" destId="{08F0A891-5577-452C-AE12-75947BE4BB67}" srcOrd="1" destOrd="0" presId="urn:microsoft.com/office/officeart/2018/5/layout/CenteredIconLabelDescriptionList"/>
    <dgm:cxn modelId="{6ED2FB6F-8F45-4106-9D30-60E881E607EE}" type="presParOf" srcId="{AC8E052D-ABF7-47EB-8200-61C74673FB67}" destId="{E4ED05C4-D1BB-4A42-8676-5BDB1D5786B0}" srcOrd="2" destOrd="0" presId="urn:microsoft.com/office/officeart/2018/5/layout/CenteredIconLabelDescriptionList"/>
    <dgm:cxn modelId="{C68CA2D4-713E-4C01-97A2-6283F7E041DB}" type="presParOf" srcId="{AC8E052D-ABF7-47EB-8200-61C74673FB67}" destId="{3A57F499-4355-4600-8F49-738358F10AB0}" srcOrd="3" destOrd="0" presId="urn:microsoft.com/office/officeart/2018/5/layout/CenteredIconLabelDescriptionList"/>
    <dgm:cxn modelId="{C284F3EB-CF0C-46FC-9DE4-A94FE7AFBBB6}" type="presParOf" srcId="{AC8E052D-ABF7-47EB-8200-61C74673FB67}" destId="{7272FCAF-7B7C-42C2-AD58-5851AA10A4DD}"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1B4CD8-E6A7-D147-850E-81FC69F93A34}">
      <dsp:nvSpPr>
        <dsp:cNvPr id="0" name=""/>
        <dsp:cNvSpPr/>
      </dsp:nvSpPr>
      <dsp:spPr>
        <a:xfrm>
          <a:off x="0" y="81719"/>
          <a:ext cx="10104817" cy="5703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bg1"/>
              </a:solidFill>
              <a:latin typeface="Times New Roman" panose="02020603050405020304" pitchFamily="18" charset="0"/>
              <a:cs typeface="Times New Roman" panose="02020603050405020304" pitchFamily="18" charset="0"/>
            </a:rPr>
            <a:t>Executive Summary</a:t>
          </a:r>
          <a:endParaRPr lang="en-US" sz="2500" kern="1200" dirty="0">
            <a:solidFill>
              <a:schemeClr val="bg1"/>
            </a:solidFill>
            <a:latin typeface="Times New Roman" panose="02020603050405020304" pitchFamily="18" charset="0"/>
            <a:cs typeface="Times New Roman" panose="02020603050405020304" pitchFamily="18" charset="0"/>
          </a:endParaRPr>
        </a:p>
      </dsp:txBody>
      <dsp:txXfrm>
        <a:off x="27843" y="109562"/>
        <a:ext cx="10049131" cy="514689"/>
      </dsp:txXfrm>
    </dsp:sp>
    <dsp:sp modelId="{699AF921-095B-9D4F-9944-4554DCA7B6A2}">
      <dsp:nvSpPr>
        <dsp:cNvPr id="0" name=""/>
        <dsp:cNvSpPr/>
      </dsp:nvSpPr>
      <dsp:spPr>
        <a:xfrm>
          <a:off x="0" y="724094"/>
          <a:ext cx="10104817" cy="5703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bg1"/>
              </a:solidFill>
              <a:latin typeface="Times New Roman" panose="02020603050405020304" pitchFamily="18" charset="0"/>
              <a:cs typeface="Times New Roman" panose="02020603050405020304" pitchFamily="18" charset="0"/>
            </a:rPr>
            <a:t>Data collection methodology:</a:t>
          </a:r>
          <a:endParaRPr lang="en-US" sz="2500" kern="1200" dirty="0">
            <a:solidFill>
              <a:schemeClr val="bg1"/>
            </a:solidFill>
            <a:latin typeface="Times New Roman" panose="02020603050405020304" pitchFamily="18" charset="0"/>
            <a:cs typeface="Times New Roman" panose="02020603050405020304" pitchFamily="18" charset="0"/>
          </a:endParaRPr>
        </a:p>
      </dsp:txBody>
      <dsp:txXfrm>
        <a:off x="27843" y="751937"/>
        <a:ext cx="10049131" cy="514689"/>
      </dsp:txXfrm>
    </dsp:sp>
    <dsp:sp modelId="{C2BF75D3-D2FC-704E-91A0-BC52C17FC1FA}">
      <dsp:nvSpPr>
        <dsp:cNvPr id="0" name=""/>
        <dsp:cNvSpPr/>
      </dsp:nvSpPr>
      <dsp:spPr>
        <a:xfrm>
          <a:off x="0" y="1294469"/>
          <a:ext cx="10104817"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828"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solidFill>
                <a:schemeClr val="bg1"/>
              </a:solidFill>
              <a:latin typeface="Times New Roman" panose="02020603050405020304" pitchFamily="18" charset="0"/>
              <a:cs typeface="Times New Roman" panose="02020603050405020304" pitchFamily="18" charset="0"/>
            </a:rPr>
            <a:t>Data was obtained from SpaceX's public API and Wikipedia page</a:t>
          </a:r>
          <a:endParaRPr lang="en-US" sz="2000" kern="1200" dirty="0">
            <a:solidFill>
              <a:schemeClr val="bg1"/>
            </a:solidFill>
            <a:latin typeface="Times New Roman" panose="02020603050405020304" pitchFamily="18" charset="0"/>
            <a:cs typeface="Times New Roman" panose="02020603050405020304" pitchFamily="18" charset="0"/>
          </a:endParaRPr>
        </a:p>
      </dsp:txBody>
      <dsp:txXfrm>
        <a:off x="0" y="1294469"/>
        <a:ext cx="10104817" cy="414000"/>
      </dsp:txXfrm>
    </dsp:sp>
    <dsp:sp modelId="{3278C42F-273B-3B43-BAAB-A4350FA03287}">
      <dsp:nvSpPr>
        <dsp:cNvPr id="0" name=""/>
        <dsp:cNvSpPr/>
      </dsp:nvSpPr>
      <dsp:spPr>
        <a:xfrm>
          <a:off x="0" y="1708469"/>
          <a:ext cx="10104817" cy="5703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bg1"/>
              </a:solidFill>
              <a:latin typeface="Times New Roman" panose="02020603050405020304" pitchFamily="18" charset="0"/>
              <a:cs typeface="Times New Roman" panose="02020603050405020304" pitchFamily="18" charset="0"/>
            </a:rPr>
            <a:t>Perform data wrangling</a:t>
          </a:r>
          <a:endParaRPr lang="en-US" sz="2500" kern="1200" dirty="0">
            <a:solidFill>
              <a:schemeClr val="bg1"/>
            </a:solidFill>
            <a:latin typeface="Times New Roman" panose="02020603050405020304" pitchFamily="18" charset="0"/>
            <a:cs typeface="Times New Roman" panose="02020603050405020304" pitchFamily="18" charset="0"/>
          </a:endParaRPr>
        </a:p>
      </dsp:txBody>
      <dsp:txXfrm>
        <a:off x="27843" y="1736312"/>
        <a:ext cx="10049131" cy="514689"/>
      </dsp:txXfrm>
    </dsp:sp>
    <dsp:sp modelId="{6EF8E6FA-624F-254B-A34F-0FBA5069CC68}">
      <dsp:nvSpPr>
        <dsp:cNvPr id="0" name=""/>
        <dsp:cNvSpPr/>
      </dsp:nvSpPr>
      <dsp:spPr>
        <a:xfrm>
          <a:off x="0" y="2278844"/>
          <a:ext cx="10104817"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828"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solidFill>
                <a:schemeClr val="bg1"/>
              </a:solidFill>
              <a:latin typeface="Times New Roman" panose="02020603050405020304" pitchFamily="18" charset="0"/>
              <a:cs typeface="Times New Roman" panose="02020603050405020304" pitchFamily="18" charset="0"/>
            </a:rPr>
            <a:t>The data was then processed and categorized into successful and unsuccessful landings</a:t>
          </a:r>
          <a:endParaRPr lang="en-US" sz="2000" kern="1200" dirty="0">
            <a:solidFill>
              <a:schemeClr val="bg1"/>
            </a:solidFill>
            <a:latin typeface="Times New Roman" panose="02020603050405020304" pitchFamily="18" charset="0"/>
            <a:cs typeface="Times New Roman" panose="02020603050405020304" pitchFamily="18" charset="0"/>
          </a:endParaRPr>
        </a:p>
      </dsp:txBody>
      <dsp:txXfrm>
        <a:off x="0" y="2278844"/>
        <a:ext cx="10104817" cy="414000"/>
      </dsp:txXfrm>
    </dsp:sp>
    <dsp:sp modelId="{19665237-30BA-A141-A01E-218F1686D4CC}">
      <dsp:nvSpPr>
        <dsp:cNvPr id="0" name=""/>
        <dsp:cNvSpPr/>
      </dsp:nvSpPr>
      <dsp:spPr>
        <a:xfrm>
          <a:off x="0" y="2692844"/>
          <a:ext cx="10104817" cy="5703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bg1"/>
              </a:solidFill>
              <a:latin typeface="Times New Roman" panose="02020603050405020304" pitchFamily="18" charset="0"/>
              <a:cs typeface="Times New Roman" panose="02020603050405020304" pitchFamily="18" charset="0"/>
            </a:rPr>
            <a:t>Perform exploratory data analysis (EDA) using visualization and SQL</a:t>
          </a:r>
          <a:endParaRPr lang="en-US" sz="2500" kern="1200" dirty="0">
            <a:solidFill>
              <a:schemeClr val="bg1"/>
            </a:solidFill>
            <a:latin typeface="Times New Roman" panose="02020603050405020304" pitchFamily="18" charset="0"/>
            <a:cs typeface="Times New Roman" panose="02020603050405020304" pitchFamily="18" charset="0"/>
          </a:endParaRPr>
        </a:p>
      </dsp:txBody>
      <dsp:txXfrm>
        <a:off x="27843" y="2720687"/>
        <a:ext cx="10049131" cy="514689"/>
      </dsp:txXfrm>
    </dsp:sp>
    <dsp:sp modelId="{6604D0BC-9D64-DD45-AC30-CFB158B9AF8C}">
      <dsp:nvSpPr>
        <dsp:cNvPr id="0" name=""/>
        <dsp:cNvSpPr/>
      </dsp:nvSpPr>
      <dsp:spPr>
        <a:xfrm>
          <a:off x="0" y="3335219"/>
          <a:ext cx="10104817" cy="5703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bg1"/>
              </a:solidFill>
              <a:latin typeface="Times New Roman" panose="02020603050405020304" pitchFamily="18" charset="0"/>
              <a:cs typeface="Times New Roman" panose="02020603050405020304" pitchFamily="18" charset="0"/>
            </a:rPr>
            <a:t>Perform interactive visual analytics using Folium and </a:t>
          </a:r>
          <a:r>
            <a:rPr lang="en-US" sz="2500" b="1" kern="1200" dirty="0" err="1">
              <a:solidFill>
                <a:schemeClr val="bg1"/>
              </a:solidFill>
              <a:latin typeface="Times New Roman" panose="02020603050405020304" pitchFamily="18" charset="0"/>
              <a:cs typeface="Times New Roman" panose="02020603050405020304" pitchFamily="18" charset="0"/>
            </a:rPr>
            <a:t>Plotly</a:t>
          </a:r>
          <a:r>
            <a:rPr lang="en-US" sz="2500" b="1" kern="1200" dirty="0">
              <a:solidFill>
                <a:schemeClr val="bg1"/>
              </a:solidFill>
              <a:latin typeface="Times New Roman" panose="02020603050405020304" pitchFamily="18" charset="0"/>
              <a:cs typeface="Times New Roman" panose="02020603050405020304" pitchFamily="18" charset="0"/>
            </a:rPr>
            <a:t> Dash</a:t>
          </a:r>
          <a:endParaRPr lang="en-US" sz="2500" kern="1200" dirty="0">
            <a:solidFill>
              <a:schemeClr val="bg1"/>
            </a:solidFill>
            <a:latin typeface="Times New Roman" panose="02020603050405020304" pitchFamily="18" charset="0"/>
            <a:cs typeface="Times New Roman" panose="02020603050405020304" pitchFamily="18" charset="0"/>
          </a:endParaRPr>
        </a:p>
      </dsp:txBody>
      <dsp:txXfrm>
        <a:off x="27843" y="3363062"/>
        <a:ext cx="10049131" cy="514689"/>
      </dsp:txXfrm>
    </dsp:sp>
    <dsp:sp modelId="{BE6E80D3-F8A5-0845-B116-927E32B29CCF}">
      <dsp:nvSpPr>
        <dsp:cNvPr id="0" name=""/>
        <dsp:cNvSpPr/>
      </dsp:nvSpPr>
      <dsp:spPr>
        <a:xfrm>
          <a:off x="0" y="3977594"/>
          <a:ext cx="10104817" cy="57037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b="1" kern="1200" dirty="0">
              <a:solidFill>
                <a:schemeClr val="bg1"/>
              </a:solidFill>
              <a:latin typeface="Times New Roman" panose="02020603050405020304" pitchFamily="18" charset="0"/>
              <a:cs typeface="Times New Roman" panose="02020603050405020304" pitchFamily="18" charset="0"/>
            </a:rPr>
            <a:t>Perform predictive analysis using classification models</a:t>
          </a:r>
          <a:endParaRPr lang="en-US" sz="2500" kern="1200" dirty="0">
            <a:solidFill>
              <a:schemeClr val="bg1"/>
            </a:solidFill>
            <a:latin typeface="Times New Roman" panose="02020603050405020304" pitchFamily="18" charset="0"/>
            <a:cs typeface="Times New Roman" panose="02020603050405020304" pitchFamily="18" charset="0"/>
          </a:endParaRPr>
        </a:p>
      </dsp:txBody>
      <dsp:txXfrm>
        <a:off x="27843" y="4005437"/>
        <a:ext cx="10049131" cy="514689"/>
      </dsp:txXfrm>
    </dsp:sp>
    <dsp:sp modelId="{9E42C234-B596-E04B-9EBC-8F859D87AA3A}">
      <dsp:nvSpPr>
        <dsp:cNvPr id="0" name=""/>
        <dsp:cNvSpPr/>
      </dsp:nvSpPr>
      <dsp:spPr>
        <a:xfrm>
          <a:off x="0" y="4547969"/>
          <a:ext cx="10104817" cy="582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0828"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b="1" kern="1200" dirty="0">
              <a:solidFill>
                <a:schemeClr val="bg1"/>
              </a:solidFill>
              <a:latin typeface="Times New Roman" panose="02020603050405020304" pitchFamily="18" charset="0"/>
              <a:cs typeface="Times New Roman" panose="02020603050405020304" pitchFamily="18" charset="0"/>
            </a:rPr>
            <a:t>Predictive analysis was conducted using classification models, which were fine-tuned using the </a:t>
          </a:r>
          <a:r>
            <a:rPr lang="en-US" sz="2000" b="1" kern="1200" dirty="0" err="1">
              <a:solidFill>
                <a:schemeClr val="bg1"/>
              </a:solidFill>
              <a:latin typeface="Times New Roman" panose="02020603050405020304" pitchFamily="18" charset="0"/>
              <a:cs typeface="Times New Roman" panose="02020603050405020304" pitchFamily="18" charset="0"/>
            </a:rPr>
            <a:t>GridSearchCV</a:t>
          </a:r>
          <a:r>
            <a:rPr lang="en-US" sz="2000" b="1" kern="1200" dirty="0">
              <a:solidFill>
                <a:schemeClr val="bg1"/>
              </a:solidFill>
              <a:latin typeface="Times New Roman" panose="02020603050405020304" pitchFamily="18" charset="0"/>
              <a:cs typeface="Times New Roman" panose="02020603050405020304" pitchFamily="18" charset="0"/>
            </a:rPr>
            <a:t> method.</a:t>
          </a:r>
          <a:endParaRPr lang="en-US" sz="2000" kern="1200" dirty="0">
            <a:solidFill>
              <a:schemeClr val="bg1"/>
            </a:solidFill>
            <a:latin typeface="Times New Roman" panose="02020603050405020304" pitchFamily="18" charset="0"/>
            <a:cs typeface="Times New Roman" panose="02020603050405020304" pitchFamily="18" charset="0"/>
          </a:endParaRPr>
        </a:p>
      </dsp:txBody>
      <dsp:txXfrm>
        <a:off x="0" y="4547969"/>
        <a:ext cx="10104817" cy="5821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715BD5-2B5B-40D9-9BFF-30DF737BB557}">
      <dsp:nvSpPr>
        <dsp:cNvPr id="0" name=""/>
        <dsp:cNvSpPr/>
      </dsp:nvSpPr>
      <dsp:spPr>
        <a:xfrm>
          <a:off x="1048684" y="711728"/>
          <a:ext cx="1128093" cy="1128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DCF81-6D51-4305-A269-FE3B7EC82C19}">
      <dsp:nvSpPr>
        <dsp:cNvPr id="0" name=""/>
        <dsp:cNvSpPr/>
      </dsp:nvSpPr>
      <dsp:spPr>
        <a:xfrm>
          <a:off x="99796" y="2327652"/>
          <a:ext cx="3223125" cy="2126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solidFill>
                <a:schemeClr val="bg1"/>
              </a:solidFill>
              <a:latin typeface="Times New Roman" panose="02020603050405020304" pitchFamily="18" charset="0"/>
              <a:cs typeface="Times New Roman" panose="02020603050405020304" pitchFamily="18" charset="0"/>
            </a:rPr>
            <a:t>For the data collection process, I used a combination of API requests from Space X's public API and web scraping data from a table on Space X's Wikipedia page. The upcoming slide will display the flowchart of data collection from the API, while the following slide will illustrate the flowchart of data collection from web scraping.</a:t>
          </a:r>
          <a:endParaRPr lang="en-US" sz="1400" kern="1200" dirty="0">
            <a:solidFill>
              <a:schemeClr val="bg1"/>
            </a:solidFill>
            <a:latin typeface="Times New Roman" panose="02020603050405020304" pitchFamily="18" charset="0"/>
            <a:cs typeface="Times New Roman" panose="02020603050405020304" pitchFamily="18" charset="0"/>
          </a:endParaRPr>
        </a:p>
      </dsp:txBody>
      <dsp:txXfrm>
        <a:off x="99796" y="2327652"/>
        <a:ext cx="3223125" cy="2126108"/>
      </dsp:txXfrm>
    </dsp:sp>
    <dsp:sp modelId="{730AEF5B-C7FD-444B-8DB7-C9826C132AAF}">
      <dsp:nvSpPr>
        <dsp:cNvPr id="0" name=""/>
        <dsp:cNvSpPr/>
      </dsp:nvSpPr>
      <dsp:spPr>
        <a:xfrm>
          <a:off x="1169" y="3873863"/>
          <a:ext cx="3223125" cy="999233"/>
        </a:xfrm>
        <a:prstGeom prst="rect">
          <a:avLst/>
        </a:prstGeom>
        <a:noFill/>
        <a:ln>
          <a:noFill/>
        </a:ln>
        <a:effectLst/>
      </dsp:spPr>
      <dsp:style>
        <a:lnRef idx="0">
          <a:scrgbClr r="0" g="0" b="0"/>
        </a:lnRef>
        <a:fillRef idx="0">
          <a:scrgbClr r="0" g="0" b="0"/>
        </a:fillRef>
        <a:effectRef idx="0">
          <a:scrgbClr r="0" g="0" b="0"/>
        </a:effectRef>
        <a:fontRef idx="minor"/>
      </dsp:style>
    </dsp:sp>
    <dsp:sp modelId="{F3E5F3B5-8E70-4992-9A21-40EFBA8A44F0}">
      <dsp:nvSpPr>
        <dsp:cNvPr id="0" name=""/>
        <dsp:cNvSpPr/>
      </dsp:nvSpPr>
      <dsp:spPr>
        <a:xfrm>
          <a:off x="4835856" y="711728"/>
          <a:ext cx="1128093" cy="11280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E675E6-A599-43D8-835B-EBD752CE5462}">
      <dsp:nvSpPr>
        <dsp:cNvPr id="0" name=""/>
        <dsp:cNvSpPr/>
      </dsp:nvSpPr>
      <dsp:spPr>
        <a:xfrm>
          <a:off x="3800588" y="2159483"/>
          <a:ext cx="3223125" cy="177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solidFill>
                <a:schemeClr val="bg1"/>
              </a:solidFill>
              <a:latin typeface="Times New Roman" panose="02020603050405020304" pitchFamily="18" charset="0"/>
              <a:cs typeface="Times New Roman" panose="02020603050405020304" pitchFamily="18" charset="0"/>
            </a:rPr>
            <a:t>Space X API Data Columns:</a:t>
          </a:r>
          <a:endParaRPr lang="en-US" sz="1400" kern="1200" dirty="0">
            <a:solidFill>
              <a:schemeClr val="bg1"/>
            </a:solidFill>
            <a:latin typeface="Times New Roman" panose="02020603050405020304" pitchFamily="18" charset="0"/>
            <a:cs typeface="Times New Roman" panose="02020603050405020304" pitchFamily="18" charset="0"/>
          </a:endParaRPr>
        </a:p>
      </dsp:txBody>
      <dsp:txXfrm>
        <a:off x="3800588" y="2159483"/>
        <a:ext cx="3223125" cy="1771875"/>
      </dsp:txXfrm>
    </dsp:sp>
    <dsp:sp modelId="{2F1AA262-8555-4519-A1EF-8E8302993BED}">
      <dsp:nvSpPr>
        <dsp:cNvPr id="0" name=""/>
        <dsp:cNvSpPr/>
      </dsp:nvSpPr>
      <dsp:spPr>
        <a:xfrm>
          <a:off x="3890223" y="2527946"/>
          <a:ext cx="3223125" cy="99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err="1">
              <a:solidFill>
                <a:schemeClr val="bg1"/>
              </a:solidFill>
              <a:latin typeface="Times New Roman" panose="02020603050405020304" pitchFamily="18" charset="0"/>
              <a:cs typeface="Times New Roman" panose="02020603050405020304" pitchFamily="18" charset="0"/>
            </a:rPr>
            <a:t>FlightNumber</a:t>
          </a:r>
          <a:r>
            <a:rPr lang="en-US" sz="1400" b="1" kern="1200" dirty="0">
              <a:solidFill>
                <a:schemeClr val="bg1"/>
              </a:solidFill>
              <a:latin typeface="Times New Roman" panose="02020603050405020304" pitchFamily="18" charset="0"/>
              <a:cs typeface="Times New Roman" panose="02020603050405020304" pitchFamily="18" charset="0"/>
            </a:rPr>
            <a:t>, Date, </a:t>
          </a:r>
          <a:r>
            <a:rPr lang="en-US" sz="1400" b="1" kern="1200" dirty="0" err="1">
              <a:solidFill>
                <a:schemeClr val="bg1"/>
              </a:solidFill>
              <a:latin typeface="Times New Roman" panose="02020603050405020304" pitchFamily="18" charset="0"/>
              <a:cs typeface="Times New Roman" panose="02020603050405020304" pitchFamily="18" charset="0"/>
            </a:rPr>
            <a:t>BoosterVersion</a:t>
          </a:r>
          <a:r>
            <a:rPr lang="en-US" sz="1400" b="1" kern="1200" dirty="0">
              <a:solidFill>
                <a:schemeClr val="bg1"/>
              </a:solidFill>
              <a:latin typeface="Times New Roman" panose="02020603050405020304" pitchFamily="18" charset="0"/>
              <a:cs typeface="Times New Roman" panose="02020603050405020304" pitchFamily="18" charset="0"/>
            </a:rPr>
            <a:t>, </a:t>
          </a:r>
          <a:r>
            <a:rPr lang="en-US" sz="1400" b="1" kern="1200" dirty="0" err="1">
              <a:solidFill>
                <a:schemeClr val="bg1"/>
              </a:solidFill>
              <a:latin typeface="Times New Roman" panose="02020603050405020304" pitchFamily="18" charset="0"/>
              <a:cs typeface="Times New Roman" panose="02020603050405020304" pitchFamily="18" charset="0"/>
            </a:rPr>
            <a:t>PayloadMass</a:t>
          </a:r>
          <a:r>
            <a:rPr lang="en-US" sz="1400" b="1" kern="1200" dirty="0">
              <a:solidFill>
                <a:schemeClr val="bg1"/>
              </a:solidFill>
              <a:latin typeface="Times New Roman" panose="02020603050405020304" pitchFamily="18" charset="0"/>
              <a:cs typeface="Times New Roman" panose="02020603050405020304" pitchFamily="18" charset="0"/>
            </a:rPr>
            <a:t>, Orbit, </a:t>
          </a:r>
          <a:r>
            <a:rPr lang="en-US" sz="1400" b="1" kern="1200" dirty="0" err="1">
              <a:solidFill>
                <a:schemeClr val="bg1"/>
              </a:solidFill>
              <a:latin typeface="Times New Roman" panose="02020603050405020304" pitchFamily="18" charset="0"/>
              <a:cs typeface="Times New Roman" panose="02020603050405020304" pitchFamily="18" charset="0"/>
            </a:rPr>
            <a:t>LaunchSite</a:t>
          </a:r>
          <a:r>
            <a:rPr lang="en-US" sz="1400" b="1" kern="1200" dirty="0">
              <a:solidFill>
                <a:schemeClr val="bg1"/>
              </a:solidFill>
              <a:latin typeface="Times New Roman" panose="02020603050405020304" pitchFamily="18" charset="0"/>
              <a:cs typeface="Times New Roman" panose="02020603050405020304" pitchFamily="18" charset="0"/>
            </a:rPr>
            <a:t>, Outcome, Flights, </a:t>
          </a:r>
          <a:r>
            <a:rPr lang="en-US" sz="1400" b="1" kern="1200" dirty="0" err="1">
              <a:solidFill>
                <a:schemeClr val="bg1"/>
              </a:solidFill>
              <a:latin typeface="Times New Roman" panose="02020603050405020304" pitchFamily="18" charset="0"/>
              <a:cs typeface="Times New Roman" panose="02020603050405020304" pitchFamily="18" charset="0"/>
            </a:rPr>
            <a:t>GridFins</a:t>
          </a:r>
          <a:r>
            <a:rPr lang="en-US" sz="1400" b="1" kern="1200" dirty="0">
              <a:solidFill>
                <a:schemeClr val="bg1"/>
              </a:solidFill>
              <a:latin typeface="Times New Roman" panose="02020603050405020304" pitchFamily="18" charset="0"/>
              <a:cs typeface="Times New Roman" panose="02020603050405020304" pitchFamily="18" charset="0"/>
            </a:rPr>
            <a:t>, Reused, Legs, </a:t>
          </a:r>
          <a:r>
            <a:rPr lang="en-US" sz="1400" b="1" kern="1200" dirty="0" err="1">
              <a:solidFill>
                <a:schemeClr val="bg1"/>
              </a:solidFill>
              <a:latin typeface="Times New Roman" panose="02020603050405020304" pitchFamily="18" charset="0"/>
              <a:cs typeface="Times New Roman" panose="02020603050405020304" pitchFamily="18" charset="0"/>
            </a:rPr>
            <a:t>LandingPad</a:t>
          </a:r>
          <a:r>
            <a:rPr lang="en-US" sz="1400" b="1" kern="1200" dirty="0">
              <a:solidFill>
                <a:schemeClr val="bg1"/>
              </a:solidFill>
              <a:latin typeface="Times New Roman" panose="02020603050405020304" pitchFamily="18" charset="0"/>
              <a:cs typeface="Times New Roman" panose="02020603050405020304" pitchFamily="18" charset="0"/>
            </a:rPr>
            <a:t>, Block, </a:t>
          </a:r>
          <a:r>
            <a:rPr lang="en-US" sz="1400" b="1" kern="1200" dirty="0" err="1">
              <a:solidFill>
                <a:schemeClr val="bg1"/>
              </a:solidFill>
              <a:latin typeface="Times New Roman" panose="02020603050405020304" pitchFamily="18" charset="0"/>
              <a:cs typeface="Times New Roman" panose="02020603050405020304" pitchFamily="18" charset="0"/>
            </a:rPr>
            <a:t>ReusedCount</a:t>
          </a:r>
          <a:r>
            <a:rPr lang="en-US" sz="1400" b="1" kern="1200" dirty="0">
              <a:solidFill>
                <a:schemeClr val="bg1"/>
              </a:solidFill>
              <a:latin typeface="Times New Roman" panose="02020603050405020304" pitchFamily="18" charset="0"/>
              <a:cs typeface="Times New Roman" panose="02020603050405020304" pitchFamily="18" charset="0"/>
            </a:rPr>
            <a:t>, Serial, Longitude, Latitude</a:t>
          </a:r>
          <a:endParaRPr lang="en-US" sz="1400" kern="1200" dirty="0">
            <a:solidFill>
              <a:schemeClr val="bg1"/>
            </a:solidFill>
            <a:latin typeface="Times New Roman" panose="02020603050405020304" pitchFamily="18" charset="0"/>
            <a:cs typeface="Times New Roman" panose="02020603050405020304" pitchFamily="18" charset="0"/>
          </a:endParaRPr>
        </a:p>
      </dsp:txBody>
      <dsp:txXfrm>
        <a:off x="3890223" y="2527946"/>
        <a:ext cx="3223125" cy="999233"/>
      </dsp:txXfrm>
    </dsp:sp>
    <dsp:sp modelId="{CA06B807-A97E-468E-9643-02C1917449D7}">
      <dsp:nvSpPr>
        <dsp:cNvPr id="0" name=""/>
        <dsp:cNvSpPr/>
      </dsp:nvSpPr>
      <dsp:spPr>
        <a:xfrm>
          <a:off x="8623028" y="711728"/>
          <a:ext cx="1128093" cy="11280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ED05C4-D1BB-4A42-8676-5BDB1D5786B0}">
      <dsp:nvSpPr>
        <dsp:cNvPr id="0" name=""/>
        <dsp:cNvSpPr/>
      </dsp:nvSpPr>
      <dsp:spPr>
        <a:xfrm>
          <a:off x="7377387" y="2159483"/>
          <a:ext cx="3223125" cy="1771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dirty="0">
              <a:solidFill>
                <a:schemeClr val="bg1"/>
              </a:solidFill>
              <a:latin typeface="Times New Roman" panose="02020603050405020304" pitchFamily="18" charset="0"/>
              <a:cs typeface="Times New Roman" panose="02020603050405020304" pitchFamily="18" charset="0"/>
            </a:rPr>
            <a:t>Wikipedia </a:t>
          </a:r>
          <a:r>
            <a:rPr lang="en-US" sz="1400" b="1" kern="1200" dirty="0" err="1">
              <a:solidFill>
                <a:schemeClr val="bg1"/>
              </a:solidFill>
              <a:latin typeface="Times New Roman" panose="02020603050405020304" pitchFamily="18" charset="0"/>
              <a:cs typeface="Times New Roman" panose="02020603050405020304" pitchFamily="18" charset="0"/>
            </a:rPr>
            <a:t>Webscrape</a:t>
          </a:r>
          <a:r>
            <a:rPr lang="en-US" sz="1400" b="1" kern="1200" dirty="0">
              <a:solidFill>
                <a:schemeClr val="bg1"/>
              </a:solidFill>
              <a:latin typeface="Times New Roman" panose="02020603050405020304" pitchFamily="18" charset="0"/>
              <a:cs typeface="Times New Roman" panose="02020603050405020304" pitchFamily="18" charset="0"/>
            </a:rPr>
            <a:t> Data Columns:</a:t>
          </a:r>
          <a:endParaRPr lang="en-US" sz="1400" kern="1200" dirty="0">
            <a:solidFill>
              <a:schemeClr val="bg1"/>
            </a:solidFill>
            <a:latin typeface="Times New Roman" panose="02020603050405020304" pitchFamily="18" charset="0"/>
            <a:cs typeface="Times New Roman" panose="02020603050405020304" pitchFamily="18" charset="0"/>
          </a:endParaRPr>
        </a:p>
      </dsp:txBody>
      <dsp:txXfrm>
        <a:off x="7377387" y="2159483"/>
        <a:ext cx="3223125" cy="1771875"/>
      </dsp:txXfrm>
    </dsp:sp>
    <dsp:sp modelId="{7272FCAF-7B7C-42C2-AD58-5851AA10A4DD}">
      <dsp:nvSpPr>
        <dsp:cNvPr id="0" name=""/>
        <dsp:cNvSpPr/>
      </dsp:nvSpPr>
      <dsp:spPr>
        <a:xfrm>
          <a:off x="7351376" y="2574910"/>
          <a:ext cx="3223125" cy="999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solidFill>
                <a:schemeClr val="bg1"/>
              </a:solidFill>
              <a:latin typeface="Times New Roman" panose="02020603050405020304" pitchFamily="18" charset="0"/>
              <a:cs typeface="Times New Roman" panose="02020603050405020304" pitchFamily="18" charset="0"/>
            </a:rPr>
            <a:t>Flight No., Launch site, Payload, </a:t>
          </a:r>
          <a:r>
            <a:rPr lang="en-US" sz="1600" b="1" kern="1200" dirty="0" err="1">
              <a:solidFill>
                <a:schemeClr val="bg1"/>
              </a:solidFill>
              <a:latin typeface="Times New Roman" panose="02020603050405020304" pitchFamily="18" charset="0"/>
              <a:cs typeface="Times New Roman" panose="02020603050405020304" pitchFamily="18" charset="0"/>
            </a:rPr>
            <a:t>PayloadMass</a:t>
          </a:r>
          <a:r>
            <a:rPr lang="en-US" sz="1600" b="1" kern="1200" dirty="0">
              <a:solidFill>
                <a:schemeClr val="bg1"/>
              </a:solidFill>
              <a:latin typeface="Times New Roman" panose="02020603050405020304" pitchFamily="18" charset="0"/>
              <a:cs typeface="Times New Roman" panose="02020603050405020304" pitchFamily="18" charset="0"/>
            </a:rPr>
            <a:t>, Orbit, Customer, Launch outcome, Version  Booster, Booster landing, Date, Time</a:t>
          </a:r>
          <a:endParaRPr lang="en-US" sz="1600" kern="1200" dirty="0">
            <a:solidFill>
              <a:schemeClr val="bg1"/>
            </a:solidFill>
            <a:latin typeface="Times New Roman" panose="02020603050405020304" pitchFamily="18" charset="0"/>
            <a:cs typeface="Times New Roman" panose="02020603050405020304" pitchFamily="18" charset="0"/>
          </a:endParaRPr>
        </a:p>
      </dsp:txBody>
      <dsp:txXfrm>
        <a:off x="7351376" y="2574910"/>
        <a:ext cx="3223125" cy="9992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2/21/24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1744715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153957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303330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89630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571808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4061307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436810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008755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98000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73171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079995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403754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87340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642802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860343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146886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054416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21035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12440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github.com</a:t>
            </a:r>
            <a:r>
              <a:rPr lang="en-US" dirty="0"/>
              <a:t>/</a:t>
            </a:r>
            <a:r>
              <a:rPr lang="en-US" dirty="0" err="1"/>
              <a:t>nomer-evangelista</a:t>
            </a:r>
            <a:r>
              <a:rPr lang="en-US" dirty="0"/>
              <a:t>/IBM-Data-Science-Module-10/blob/main/Week%201/</a:t>
            </a:r>
            <a:r>
              <a:rPr lang="en-US" dirty="0" err="1"/>
              <a:t>Webscraping.ipynb</a:t>
            </a: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123576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91958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01203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63616365"/>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92481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20109872"/>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02051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8514314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3284890-85D2-4D7B-8EF5-15A9C1DB8F42}" type="datetimeFigureOut">
              <a:rPr lang="en-US" smtClean="0"/>
              <a:t>2/21/24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284797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28080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133393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69117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2/21/24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798504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2/21/24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675473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2/21/24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084698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2/21/24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004319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2/21/24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0411519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17955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060174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827752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257330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2/21/24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0207841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2/21/24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050333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349922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2/21/24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525569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179508725"/>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4643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2/21/24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srcRect/>
          <a:tile tx="0" ty="0" sx="100000" sy="100000" flip="none" algn="tl"/>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84" r:id="rId14"/>
    <p:sldLayoutId id="2147483785" r:id="rId15"/>
    <p:sldLayoutId id="2147484296" r:id="rId16"/>
    <p:sldLayoutId id="2147484297" r:id="rId17"/>
    <p:sldLayoutId id="2147485887" r:id="rId18"/>
    <p:sldLayoutId id="2147485888"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srcRect/>
          <a:tile tx="0" ty="0" sx="100000" sy="100000" flip="none" algn="tl"/>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2/21/24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122533677"/>
      </p:ext>
    </p:extLst>
  </p:cSld>
  <p:clrMap bg1="dk1" tx1="lt1" bg2="dk2" tx2="lt2" accent1="accent1" accent2="accent2" accent3="accent3" accent4="accent4" accent5="accent5" accent6="accent6" hlink="hlink" folHlink="folHlink"/>
  <p:sldLayoutIdLst>
    <p:sldLayoutId id="2147486256" r:id="rId1"/>
    <p:sldLayoutId id="2147486257" r:id="rId2"/>
    <p:sldLayoutId id="2147486258" r:id="rId3"/>
    <p:sldLayoutId id="2147486259" r:id="rId4"/>
    <p:sldLayoutId id="2147486260" r:id="rId5"/>
    <p:sldLayoutId id="2147486261" r:id="rId6"/>
    <p:sldLayoutId id="2147486262" r:id="rId7"/>
    <p:sldLayoutId id="2147486263" r:id="rId8"/>
    <p:sldLayoutId id="2147486264" r:id="rId9"/>
    <p:sldLayoutId id="2147486265" r:id="rId10"/>
    <p:sldLayoutId id="2147486266" r:id="rId11"/>
    <p:sldLayoutId id="2147486267" r:id="rId12"/>
    <p:sldLayoutId id="2147486268" r:id="rId13"/>
    <p:sldLayoutId id="2147486269" r:id="rId14"/>
    <p:sldLayoutId id="2147486270" r:id="rId15"/>
    <p:sldLayoutId id="2147486271" r:id="rId16"/>
    <p:sldLayoutId id="2147486272" r:id="rId17"/>
    <p:sldLayoutId id="2147486273" r:id="rId18"/>
    <p:sldLayoutId id="2147486274"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omer-evangelista/IBM-Data-Science-Module-10/blob/main/Week%202/eda-dataviz.ipynb" TargetMode="External"/><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nomer-evangelista/IBM-Data-Science-Module-10/blob/main/Week%202/SQL-Coursera.ipynb" TargetMode="Externa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nomer-evangelista/IBM-Data-Science-Module-10/blob/main/Week%203/Launch_Site_Location.ipynb" TargetMode="Externa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omer-evangelista/IBM-Data-Science-Module-10/blob/main/Week%203/Dashboard_with_Ploty_Dash.ipynb" TargetMode="Externa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omer-evangelista/IBM-Data-Science-Module-10/tree/main/Week%204" TargetMode="External"/><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8.xml"/><Relationship Id="rId5" Type="http://schemas.openxmlformats.org/officeDocument/2006/relationships/image" Target="../media/image12.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8.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8.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8.xml"/><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nomer-evangelista/IBM-Data-Science-Module-10" TargetMode="External"/><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omer-evangelista/IBM-Data-Science-Module-10/blob/main/Week%201/Webscraping.ipynb" TargetMode="External"/><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nomer-evangelista/IBM-Data-Science-Module-10/blob/main/Week%201/Data%20wrangling.ipynb" TargetMode="Externa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1"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4" name="Group 13">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3"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64"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5"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6"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7"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8"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69"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0"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1"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2"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3"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4"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75"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6"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7"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8"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79"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80"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1"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2"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3"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4"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5"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6"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7"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8"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89"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15" name="Group 14">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0"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1"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2"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3"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4"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5"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6"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7"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8"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99"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grpSp>
      <p:grpSp>
        <p:nvGrpSpPr>
          <p:cNvPr id="100" name="Group 99">
            <a:extLst>
              <a:ext uri="{FF2B5EF4-FFF2-40B4-BE49-F238E27FC236}">
                <a16:creationId xmlns:a16="http://schemas.microsoft.com/office/drawing/2014/main" id="{891D367A-4C8C-409F-93D9-FD02D0BC9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3" cy="6858001"/>
            <a:chOff x="0" y="-1"/>
            <a:chExt cx="12192003" cy="6858001"/>
          </a:xfrm>
        </p:grpSpPr>
        <p:sp useBgFill="1">
          <p:nvSpPr>
            <p:cNvPr id="55" name="Rectangle 54">
              <a:extLst>
                <a:ext uri="{FF2B5EF4-FFF2-40B4-BE49-F238E27FC236}">
                  <a16:creationId xmlns:a16="http://schemas.microsoft.com/office/drawing/2014/main" id="{50EC018E-7B11-4D3B-B7FE-DCFEC35F2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2">
              <a:extLst>
                <a:ext uri="{FF2B5EF4-FFF2-40B4-BE49-F238E27FC236}">
                  <a16:creationId xmlns:a16="http://schemas.microsoft.com/office/drawing/2014/main" id="{667FA462-522C-4B1C-A264-8880D5F357B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pic>
        <p:nvPicPr>
          <p:cNvPr id="102" name="Picture 2">
            <a:extLst>
              <a:ext uri="{FF2B5EF4-FFF2-40B4-BE49-F238E27FC236}">
                <a16:creationId xmlns:a16="http://schemas.microsoft.com/office/drawing/2014/main" id="{7589240B-26BC-45BE-A858-3DF47A3922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0" name="Round Diagonal Corner Rectangle 6">
            <a:extLst>
              <a:ext uri="{FF2B5EF4-FFF2-40B4-BE49-F238E27FC236}">
                <a16:creationId xmlns:a16="http://schemas.microsoft.com/office/drawing/2014/main" id="{81E18780-A505-4639-9939-E204348C7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4" y="643466"/>
            <a:ext cx="10890781" cy="5571067"/>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6AF9D-A911-994B-90EA-013D4CDA5604}"/>
              </a:ext>
            </a:extLst>
          </p:cNvPr>
          <p:cNvSpPr txBox="1"/>
          <p:nvPr/>
        </p:nvSpPr>
        <p:spPr>
          <a:xfrm>
            <a:off x="1327675" y="5566149"/>
            <a:ext cx="2508355" cy="336118"/>
          </a:xfrm>
          <a:prstGeom prst="rect">
            <a:avLst/>
          </a:prstGeom>
          <a:noFill/>
        </p:spPr>
        <p:txBody>
          <a:bodyPr wrap="square" lIns="91440" tIns="45720" rIns="91440" bIns="45720" rtlCol="0" anchor="t">
            <a:spAutoFit/>
          </a:bodyPr>
          <a:lstStyle/>
          <a:p>
            <a:pPr defTabSz="804672">
              <a:spcAft>
                <a:spcPts val="600"/>
              </a:spcAft>
            </a:pPr>
            <a:r>
              <a:rPr lang="en-US" sz="1584" b="1" kern="1200" dirty="0">
                <a:solidFill>
                  <a:schemeClr val="bg1"/>
                </a:solidFill>
                <a:latin typeface="Times New Roman" panose="02020603050405020304" pitchFamily="18" charset="0"/>
                <a:cs typeface="Times New Roman" panose="02020603050405020304" pitchFamily="18" charset="0"/>
              </a:rPr>
              <a:t>NOMER EVANGELISTA</a:t>
            </a:r>
            <a:endParaRPr lang="en-US" b="1" dirty="0">
              <a:solidFill>
                <a:schemeClr val="bg1"/>
              </a:solidFill>
              <a:latin typeface="Times New Roman" panose="02020603050405020304" pitchFamily="18" charset="0"/>
              <a:ea typeface="SF Pro" pitchFamily="2" charset="0"/>
              <a:cs typeface="Times New Roman" panose="02020603050405020304" pitchFamily="18" charset="0"/>
            </a:endParaRPr>
          </a:p>
        </p:txBody>
      </p:sp>
      <p:sp>
        <p:nvSpPr>
          <p:cNvPr id="5" name="TextBox 4">
            <a:extLst>
              <a:ext uri="{FF2B5EF4-FFF2-40B4-BE49-F238E27FC236}">
                <a16:creationId xmlns:a16="http://schemas.microsoft.com/office/drawing/2014/main" id="{D3E82A2F-9D8B-1EF2-801B-89B478806500}"/>
              </a:ext>
            </a:extLst>
          </p:cNvPr>
          <p:cNvSpPr txBox="1"/>
          <p:nvPr/>
        </p:nvSpPr>
        <p:spPr>
          <a:xfrm>
            <a:off x="886350" y="1723415"/>
            <a:ext cx="10473799" cy="3573286"/>
          </a:xfrm>
          <a:prstGeom prst="rect">
            <a:avLst/>
          </a:prstGeom>
          <a:noFill/>
        </p:spPr>
        <p:txBody>
          <a:bodyPr wrap="square" rtlCol="0">
            <a:spAutoFit/>
          </a:bodyPr>
          <a:lstStyle/>
          <a:p>
            <a:pPr defTabSz="804672">
              <a:spcAft>
                <a:spcPts val="600"/>
              </a:spcAft>
            </a:pPr>
            <a:r>
              <a:rPr lang="en-US" sz="5280" b="1" kern="1200" dirty="0">
                <a:solidFill>
                  <a:schemeClr val="bg1"/>
                </a:solidFill>
                <a:latin typeface="Times New Roman" panose="02020603050405020304" pitchFamily="18" charset="0"/>
                <a:cs typeface="Times New Roman" panose="02020603050405020304" pitchFamily="18" charset="0"/>
              </a:rPr>
              <a:t>IBM Data Science </a:t>
            </a:r>
          </a:p>
          <a:p>
            <a:pPr defTabSz="804672">
              <a:spcAft>
                <a:spcPts val="600"/>
              </a:spcAft>
            </a:pPr>
            <a:r>
              <a:rPr lang="en-US" sz="5280" b="1" kern="1200" dirty="0">
                <a:solidFill>
                  <a:schemeClr val="bg1"/>
                </a:solidFill>
                <a:latin typeface="Times New Roman" panose="02020603050405020304" pitchFamily="18" charset="0"/>
                <a:cs typeface="Times New Roman" panose="02020603050405020304" pitchFamily="18" charset="0"/>
              </a:rPr>
              <a:t>Capstone Project</a:t>
            </a:r>
          </a:p>
          <a:p>
            <a:pPr defTabSz="804672">
              <a:spcAft>
                <a:spcPts val="600"/>
              </a:spcAft>
            </a:pPr>
            <a:endParaRPr lang="en-US" sz="5280" b="1" kern="1200" dirty="0">
              <a:solidFill>
                <a:schemeClr val="bg1"/>
              </a:solidFill>
              <a:latin typeface="Times New Roman" panose="02020603050405020304" pitchFamily="18" charset="0"/>
              <a:cs typeface="Times New Roman" panose="02020603050405020304" pitchFamily="18" charset="0"/>
            </a:endParaRPr>
          </a:p>
          <a:p>
            <a:pPr defTabSz="804672">
              <a:spcAft>
                <a:spcPts val="600"/>
              </a:spcAft>
            </a:pPr>
            <a:r>
              <a:rPr lang="en-US" sz="5280" b="1" kern="1200" dirty="0">
                <a:solidFill>
                  <a:schemeClr val="bg1"/>
                </a:solidFill>
                <a:latin typeface="Times New Roman" panose="02020603050405020304" pitchFamily="18" charset="0"/>
                <a:cs typeface="Times New Roman" panose="02020603050405020304" pitchFamily="18" charset="0"/>
              </a:rPr>
              <a:t>Space </a:t>
            </a:r>
            <a:r>
              <a:rPr lang="en-US" sz="5280" b="1" dirty="0">
                <a:solidFill>
                  <a:schemeClr val="bg1"/>
                </a:solidFill>
                <a:latin typeface="Times New Roman" panose="02020603050405020304" pitchFamily="18" charset="0"/>
                <a:cs typeface="Times New Roman" panose="02020603050405020304" pitchFamily="18" charset="0"/>
              </a:rPr>
              <a:t>X</a:t>
            </a:r>
            <a:r>
              <a:rPr lang="en-US" sz="5280" b="1" kern="1200" dirty="0">
                <a:solidFill>
                  <a:schemeClr val="bg1"/>
                </a:solidFill>
                <a:latin typeface="Times New Roman" panose="02020603050405020304" pitchFamily="18" charset="0"/>
                <a:cs typeface="Times New Roman" panose="02020603050405020304" pitchFamily="18" charset="0"/>
              </a:rPr>
              <a:t> Falcon 9 Landing Analysis</a:t>
            </a:r>
            <a:endParaRPr lang="en-US" sz="6000"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8033BA1-6542-85EB-B97D-8E5493F9BE24}"/>
              </a:ext>
            </a:extLst>
          </p:cNvPr>
          <p:cNvPicPr>
            <a:picLocks noChangeAspect="1"/>
          </p:cNvPicPr>
          <p:nvPr/>
        </p:nvPicPr>
        <p:blipFill>
          <a:blip r:embed="rId5"/>
          <a:stretch>
            <a:fillRect/>
          </a:stretch>
        </p:blipFill>
        <p:spPr>
          <a:xfrm>
            <a:off x="6947339" y="910432"/>
            <a:ext cx="4417574" cy="3492764"/>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b="1" smtClean="0">
                <a:solidFill>
                  <a:schemeClr val="bg1"/>
                </a:solidFill>
                <a:latin typeface="Times New Roman" panose="02020603050405020304" pitchFamily="18" charset="0"/>
                <a:cs typeface="Times New Roman" panose="02020603050405020304" pitchFamily="18" charset="0"/>
              </a:rPr>
              <a:t>10</a:t>
            </a:fld>
            <a:endParaRPr lang="en-US" b="1">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5217"/>
            <a:ext cx="10732877" cy="5470030"/>
          </a:xfrm>
          <a:prstGeom prst="rect">
            <a:avLst/>
          </a:prstGeom>
        </p:spPr>
        <p:txBody>
          <a:bodyPr lIns="91440" tIns="45720" rIns="91440" bIns="45720" anchor="t">
            <a:normAutofit fontScale="77500" lnSpcReduction="20000"/>
          </a:bodyPr>
          <a:lstStyle/>
          <a:p>
            <a:r>
              <a:rPr lang="en-US" sz="3100" dirty="0">
                <a:solidFill>
                  <a:schemeClr val="bg1"/>
                </a:solidFill>
                <a:effectLst/>
                <a:latin typeface="Times New Roman" panose="02020603050405020304" pitchFamily="18" charset="0"/>
                <a:cs typeface="Times New Roman" panose="02020603050405020304" pitchFamily="18" charset="0"/>
              </a:rPr>
              <a:t>Exploratory Data Analysis was carried out on various variables such as Flight Number, Payload Mass, Launch Site, Orbit, Class, and Year. To determine if any relationships existed between these variables that could be used in the machine learning model, several plots were used. </a:t>
            </a:r>
          </a:p>
          <a:p>
            <a:r>
              <a:rPr lang="en-US" sz="3100" dirty="0">
                <a:solidFill>
                  <a:schemeClr val="bg1"/>
                </a:solidFill>
                <a:effectLst/>
                <a:latin typeface="Times New Roman" panose="02020603050405020304" pitchFamily="18" charset="0"/>
                <a:cs typeface="Times New Roman" panose="02020603050405020304" pitchFamily="18" charset="0"/>
              </a:rPr>
              <a:t>Flight Number vs. Payload Mass, Flight Number vs. Launch Site, Payload Mass vs. Launch Site, </a:t>
            </a:r>
          </a:p>
          <a:p>
            <a:r>
              <a:rPr lang="en-US" sz="3100" dirty="0">
                <a:solidFill>
                  <a:schemeClr val="bg1"/>
                </a:solidFill>
                <a:effectLst/>
                <a:latin typeface="Times New Roman" panose="02020603050405020304" pitchFamily="18" charset="0"/>
                <a:cs typeface="Times New Roman" panose="02020603050405020304" pitchFamily="18" charset="0"/>
              </a:rPr>
              <a:t>Orbit vs. Success Rate, Flight Number vs. Orbit, Payload vs Orbit, and Success Yearly Trend. </a:t>
            </a:r>
          </a:p>
          <a:p>
            <a:r>
              <a:rPr lang="en-US" sz="3100" dirty="0">
                <a:solidFill>
                  <a:schemeClr val="bg1"/>
                </a:solidFill>
                <a:effectLst/>
                <a:latin typeface="Times New Roman" panose="02020603050405020304" pitchFamily="18" charset="0"/>
                <a:cs typeface="Times New Roman" panose="02020603050405020304" pitchFamily="18" charset="0"/>
              </a:rPr>
              <a:t>To examine the relationships between the variables, different types of charts were used, such as scatter plots, line charts, and bar plots.</a:t>
            </a:r>
          </a:p>
          <a:p>
            <a:pPr marL="0" indent="0">
              <a:lnSpc>
                <a:spcPct val="100000"/>
              </a:lnSpc>
              <a:spcBef>
                <a:spcPts val="1400"/>
              </a:spcBef>
              <a:buNone/>
            </a:pPr>
            <a:endParaRPr lang="en-US" sz="2200" b="1" dirty="0">
              <a:solidFill>
                <a:schemeClr val="bg1"/>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b="1" dirty="0">
                <a:solidFill>
                  <a:schemeClr val="bg1"/>
                </a:solidFill>
                <a:latin typeface="Times New Roman" panose="02020603050405020304" pitchFamily="18" charset="0"/>
                <a:cs typeface="Times New Roman" panose="02020603050405020304" pitchFamily="18" charset="0"/>
              </a:rPr>
              <a:t>GitHub URL:</a:t>
            </a:r>
          </a:p>
          <a:p>
            <a:pPr lvl="1">
              <a:lnSpc>
                <a:spcPct val="100000"/>
              </a:lnSpc>
              <a:spcBef>
                <a:spcPts val="1400"/>
              </a:spcBef>
            </a:pPr>
            <a:r>
              <a:rPr lang="en-US" sz="1800" b="1"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EDA with Visualization</a:t>
            </a:r>
            <a:endParaRPr lang="en-US" sz="1800" b="1" dirty="0">
              <a:solidFill>
                <a:srgbClr val="FF0000"/>
              </a:solidFill>
              <a:latin typeface="Times New Roman" panose="02020603050405020304" pitchFamily="18" charset="0"/>
              <a:cs typeface="Times New Roman" panose="02020603050405020304" pitchFamily="18" charset="0"/>
            </a:endParaRPr>
          </a:p>
          <a:p>
            <a:pPr lvl="1">
              <a:lnSpc>
                <a:spcPct val="100000"/>
              </a:lnSpc>
              <a:spcBef>
                <a:spcPts val="1400"/>
              </a:spcBef>
            </a:pP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219199" y="538650"/>
            <a:ext cx="10066411"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Exploratory Data Analysis (EDA) with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10650071" y="6136787"/>
            <a:ext cx="771089" cy="365125"/>
          </a:xfrm>
        </p:spPr>
        <p:txBody>
          <a:bodyPr/>
          <a:lstStyle/>
          <a:p>
            <a:fld id="{5075537C-CA84-1446-933C-8E9D027F9201}" type="slidenum">
              <a:rPr lang="en-US" b="1" smtClean="0">
                <a:solidFill>
                  <a:schemeClr val="bg1"/>
                </a:solidFill>
              </a:rPr>
              <a:t>11</a:t>
            </a:fld>
            <a:endParaRPr lang="en-US" b="1">
              <a:solidFill>
                <a:schemeClr val="bg1"/>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8957"/>
            <a:ext cx="10651149" cy="5247860"/>
          </a:xfrm>
          <a:prstGeom prst="rect">
            <a:avLst/>
          </a:prstGeom>
        </p:spPr>
        <p:txBody>
          <a:bodyPr lIns="91440" tIns="45720" rIns="91440" bIns="45720" anchor="t">
            <a:normAutofit lnSpcReduction="10000"/>
          </a:bodyPr>
          <a:lstStyle/>
          <a:p>
            <a:r>
              <a:rPr lang="en-US" sz="2800" dirty="0">
                <a:solidFill>
                  <a:srgbClr val="313131"/>
                </a:solidFill>
                <a:effectLst/>
                <a:latin typeface="Times New Roman" panose="02020603050405020304" pitchFamily="18" charset="0"/>
                <a:cs typeface="Times New Roman" panose="02020603050405020304" pitchFamily="18" charset="0"/>
              </a:rPr>
              <a:t>Data set was loaded into from Database into </a:t>
            </a:r>
            <a:r>
              <a:rPr lang="en-US" sz="2800" dirty="0" err="1">
                <a:solidFill>
                  <a:srgbClr val="313131"/>
                </a:solidFill>
                <a:effectLst/>
                <a:latin typeface="Times New Roman" panose="02020603050405020304" pitchFamily="18" charset="0"/>
                <a:cs typeface="Times New Roman" panose="02020603050405020304" pitchFamily="18" charset="0"/>
              </a:rPr>
              <a:t>Jupyter</a:t>
            </a:r>
            <a:r>
              <a:rPr lang="en-US" sz="2800" dirty="0">
                <a:solidFill>
                  <a:srgbClr val="313131"/>
                </a:solidFill>
                <a:effectLst/>
                <a:latin typeface="Times New Roman" panose="02020603050405020304" pitchFamily="18" charset="0"/>
                <a:cs typeface="Times New Roman" panose="02020603050405020304" pitchFamily="18" charset="0"/>
              </a:rPr>
              <a:t>.</a:t>
            </a:r>
          </a:p>
          <a:p>
            <a:r>
              <a:rPr lang="en-US" sz="2800" dirty="0">
                <a:solidFill>
                  <a:srgbClr val="313131"/>
                </a:solidFill>
                <a:effectLst/>
                <a:latin typeface="Times New Roman" panose="02020603050405020304" pitchFamily="18" charset="0"/>
                <a:cs typeface="Times New Roman" panose="02020603050405020304" pitchFamily="18" charset="0"/>
              </a:rPr>
              <a:t>SQL Python integration was used to run queries.</a:t>
            </a:r>
          </a:p>
          <a:p>
            <a:r>
              <a:rPr lang="en-US" sz="2800" dirty="0">
                <a:solidFill>
                  <a:srgbClr val="313131"/>
                </a:solidFill>
                <a:effectLst/>
                <a:latin typeface="Times New Roman" panose="02020603050405020304" pitchFamily="18" charset="0"/>
                <a:cs typeface="Times New Roman" panose="02020603050405020304" pitchFamily="18" charset="0"/>
              </a:rPr>
              <a:t>Queries were made to gain a better understanding of the dataset.</a:t>
            </a:r>
          </a:p>
          <a:p>
            <a:r>
              <a:rPr lang="en-US" sz="2800" dirty="0">
                <a:solidFill>
                  <a:srgbClr val="313131"/>
                </a:solidFill>
                <a:effectLst/>
                <a:latin typeface="Times New Roman" panose="02020603050405020304" pitchFamily="18" charset="0"/>
                <a:cs typeface="Times New Roman" panose="02020603050405020304" pitchFamily="18" charset="0"/>
              </a:rPr>
              <a:t>Information was queried about the launch site names, mission outcomes, various payload sizes of customers and booster versions, and landing outcomes.</a:t>
            </a:r>
          </a:p>
          <a:p>
            <a:pPr marL="0" indent="0">
              <a:lnSpc>
                <a:spcPct val="100000"/>
              </a:lnSpc>
              <a:spcBef>
                <a:spcPts val="1400"/>
              </a:spcBef>
              <a:buNone/>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800" b="1" dirty="0">
                <a:solidFill>
                  <a:schemeClr val="accent3">
                    <a:lumMod val="25000"/>
                  </a:schemeClr>
                </a:solidFill>
                <a:latin typeface="Times New Roman" panose="02020603050405020304" pitchFamily="18" charset="0"/>
                <a:cs typeface="Times New Roman" panose="02020603050405020304" pitchFamily="18" charset="0"/>
              </a:rPr>
              <a:t>GitHub URL:</a:t>
            </a:r>
          </a:p>
          <a:p>
            <a:pPr lvl="1">
              <a:lnSpc>
                <a:spcPct val="100000"/>
              </a:lnSpc>
              <a:spcBef>
                <a:spcPts val="1400"/>
              </a:spcBef>
            </a:pPr>
            <a:r>
              <a:rPr lang="en-US" sz="2800" b="1"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EDA with SQL</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240221" y="538650"/>
            <a:ext cx="1004539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Exploratory Data </a:t>
            </a:r>
            <a:r>
              <a:rPr lang="en-US" b="1" dirty="0" err="1">
                <a:solidFill>
                  <a:schemeClr val="bg1"/>
                </a:solidFill>
                <a:latin typeface="Times New Roman" panose="02020603050405020304" pitchFamily="18" charset="0"/>
                <a:cs typeface="Times New Roman" panose="02020603050405020304" pitchFamily="18" charset="0"/>
              </a:rPr>
              <a:t>Analysi</a:t>
            </a:r>
            <a:r>
              <a:rPr lang="en-US" b="1" dirty="0">
                <a:solidFill>
                  <a:schemeClr val="bg1"/>
                </a:solidFill>
                <a:latin typeface="Times New Roman" panose="02020603050405020304" pitchFamily="18" charset="0"/>
                <a:cs typeface="Times New Roman" panose="02020603050405020304" pitchFamily="18" charset="0"/>
              </a:rPr>
              <a:t> (EDA) with SQL</a:t>
            </a: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b="1" smtClean="0">
                <a:solidFill>
                  <a:schemeClr val="bg1"/>
                </a:solidFill>
                <a:latin typeface="Times New Roman" panose="02020603050405020304" pitchFamily="18" charset="0"/>
                <a:cs typeface="Times New Roman" panose="02020603050405020304" pitchFamily="18" charset="0"/>
              </a:rPr>
              <a:t>12</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087700"/>
            <a:ext cx="10444837" cy="5591880"/>
          </a:xfrm>
          <a:prstGeom prst="rect">
            <a:avLst/>
          </a:prstGeom>
        </p:spPr>
        <p:txBody>
          <a:bodyPr>
            <a:normAutofit fontScale="85000" lnSpcReduction="10000"/>
          </a:bodyPr>
          <a:lstStyle/>
          <a:p>
            <a:r>
              <a:rPr lang="en-US" sz="3800" dirty="0">
                <a:solidFill>
                  <a:schemeClr val="bg1"/>
                </a:solidFill>
                <a:effectLst/>
                <a:latin typeface="Times New Roman" panose="02020603050405020304" pitchFamily="18" charset="0"/>
                <a:cs typeface="Times New Roman" panose="02020603050405020304" pitchFamily="18" charset="0"/>
              </a:rPr>
              <a:t>Folium maps are utilized to indicate the locations of rocket launches, both successful and unsuccessful landings, and their proximity to key features such as railways, highways, coasts, and cities. </a:t>
            </a:r>
          </a:p>
          <a:p>
            <a:r>
              <a:rPr lang="en-US" sz="3800" dirty="0">
                <a:solidFill>
                  <a:schemeClr val="bg1"/>
                </a:solidFill>
                <a:effectLst/>
                <a:latin typeface="Times New Roman" panose="02020603050405020304" pitchFamily="18" charset="0"/>
                <a:cs typeface="Times New Roman" panose="02020603050405020304" pitchFamily="18" charset="0"/>
              </a:rPr>
              <a:t>This helps us comprehend the reasoning behind the selection of launch sites in specific areas and also enables us to visualize the success rate of landings to their location</a:t>
            </a:r>
            <a:r>
              <a:rPr lang="en-US" sz="1400" dirty="0">
                <a:solidFill>
                  <a:schemeClr val="bg1"/>
                </a:solidFill>
                <a:effectLst/>
                <a:latin typeface="Times New Roman" panose="02020603050405020304" pitchFamily="18" charset="0"/>
                <a:cs typeface="Times New Roman" panose="02020603050405020304" pitchFamily="18"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3300" b="1" dirty="0">
                <a:solidFill>
                  <a:schemeClr val="accent3">
                    <a:lumMod val="25000"/>
                  </a:schemeClr>
                </a:solidFill>
                <a:latin typeface="Times New Roman" panose="02020603050405020304" pitchFamily="18" charset="0"/>
                <a:cs typeface="Times New Roman" panose="02020603050405020304" pitchFamily="18" charset="0"/>
              </a:rPr>
              <a:t>GitHub URL</a:t>
            </a:r>
          </a:p>
          <a:p>
            <a:pPr lvl="1">
              <a:lnSpc>
                <a:spcPct val="100000"/>
              </a:lnSpc>
              <a:spcBef>
                <a:spcPts val="1400"/>
              </a:spcBef>
            </a:pPr>
            <a:r>
              <a:rPr lang="en-US" sz="2400" b="1"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Interactive Map with Folium</a:t>
            </a:r>
            <a:endParaRPr lang="en-US" sz="2400" b="1" dirty="0">
              <a:solidFill>
                <a:srgbClr val="FF0000"/>
              </a:solidFill>
              <a:latin typeface="Times New Roman" panose="02020603050405020304" pitchFamily="18" charset="0"/>
              <a:cs typeface="Times New Roman" panose="02020603050405020304" pitchFamily="18" charset="0"/>
            </a:endParaRPr>
          </a:p>
          <a:p>
            <a:pPr lvl="1">
              <a:lnSpc>
                <a:spcPct val="100000"/>
              </a:lnSpc>
              <a:spcBef>
                <a:spcPts val="1400"/>
              </a:spcBef>
            </a:pPr>
            <a:endParaRPr lang="en-US" sz="1800" b="1" dirty="0">
              <a:solidFill>
                <a:schemeClr val="accent3">
                  <a:lumMod val="25000"/>
                </a:schemeClr>
              </a:solidFill>
              <a:latin typeface="Times New Roman" panose="02020603050405020304" pitchFamily="18" charset="0"/>
              <a:cs typeface="Times New Roman" panose="02020603050405020304" pitchFamily="18"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229709" y="359746"/>
            <a:ext cx="10055901"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Build an Interactive Map with Folium</a:t>
            </a: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13</a:t>
            </a:fld>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192696"/>
            <a:ext cx="10400013" cy="5353878"/>
          </a:xfrm>
          <a:prstGeom prst="rect">
            <a:avLst/>
          </a:prstGeom>
        </p:spPr>
        <p:txBody>
          <a:bodyPr vert="horz" lIns="91440" tIns="45720" rIns="91440" bIns="45720" rtlCol="0" anchor="t">
            <a:normAutofit fontScale="32500" lnSpcReduction="20000"/>
          </a:bodyPr>
          <a:lstStyle/>
          <a:p>
            <a:r>
              <a:rPr lang="en-US" sz="7000" dirty="0">
                <a:solidFill>
                  <a:schemeClr val="bg1"/>
                </a:solidFill>
                <a:effectLst/>
                <a:latin typeface="Times New Roman" panose="02020603050405020304" pitchFamily="18" charset="0"/>
                <a:cs typeface="Times New Roman" panose="02020603050405020304" pitchFamily="18" charset="0"/>
              </a:rPr>
              <a:t>The dashboard consists of two visual representations, a pie chart, and a scatter plot. </a:t>
            </a:r>
          </a:p>
          <a:p>
            <a:r>
              <a:rPr lang="en-US" sz="7000" dirty="0">
                <a:solidFill>
                  <a:schemeClr val="bg1"/>
                </a:solidFill>
                <a:effectLst/>
                <a:latin typeface="Times New Roman" panose="02020603050405020304" pitchFamily="18" charset="0"/>
                <a:cs typeface="Times New Roman" panose="02020603050405020304" pitchFamily="18" charset="0"/>
              </a:rPr>
              <a:t>The pie chart offers the option to view the distribution of successful landings across all launch sites or the success rates of individual launch sites. On the other hand, the scatter plot allows you to select between two inputs; all sites or individual sites, and then set the payload mass on a slider ranging from 0 to 10000 kg. </a:t>
            </a:r>
          </a:p>
          <a:p>
            <a:r>
              <a:rPr lang="en-US" sz="7000" dirty="0">
                <a:solidFill>
                  <a:schemeClr val="bg1"/>
                </a:solidFill>
                <a:effectLst/>
                <a:latin typeface="Times New Roman" panose="02020603050405020304" pitchFamily="18" charset="0"/>
                <a:cs typeface="Times New Roman" panose="02020603050405020304" pitchFamily="18" charset="0"/>
              </a:rPr>
              <a:t>The pie chart is a great tool to quickly visualize the success rate of each launch site, while the scatter plot can help us identify variations in success rates across launch sites, payload mass, and booster versions.</a:t>
            </a:r>
          </a:p>
          <a:p>
            <a:endParaRPr lang="en-US" sz="1600" dirty="0">
              <a:solidFill>
                <a:srgbClr val="313131"/>
              </a:solidFill>
              <a:latin typeface="Times New Roman" panose="02020603050405020304" pitchFamily="18" charset="0"/>
              <a:cs typeface="Times New Roman" panose="02020603050405020304" pitchFamily="18" charset="0"/>
            </a:endParaRPr>
          </a:p>
          <a:p>
            <a:endParaRPr lang="en-US" sz="1600" dirty="0">
              <a:solidFill>
                <a:srgbClr val="313131"/>
              </a:solidFill>
              <a:effectLst/>
              <a:latin typeface="Times New Roman" panose="02020603050405020304" pitchFamily="18" charset="0"/>
              <a:cs typeface="Times New Roman" panose="02020603050405020304" pitchFamily="18" charset="0"/>
            </a:endParaRPr>
          </a:p>
          <a:p>
            <a:endParaRPr lang="en-US" sz="1600" dirty="0">
              <a:solidFill>
                <a:srgbClr val="313131"/>
              </a:solidFill>
              <a:latin typeface="Times New Roman" panose="02020603050405020304" pitchFamily="18" charset="0"/>
              <a:cs typeface="Times New Roman" panose="02020603050405020304" pitchFamily="18" charset="0"/>
            </a:endParaRPr>
          </a:p>
          <a:p>
            <a:endParaRPr lang="en-US" sz="1600" dirty="0">
              <a:solidFill>
                <a:srgbClr val="313131"/>
              </a:solidFill>
              <a:effectLst/>
              <a:latin typeface="Times New Roman" panose="02020603050405020304" pitchFamily="18" charset="0"/>
              <a:cs typeface="Times New Roman" panose="02020603050405020304" pitchFamily="18" charset="0"/>
            </a:endParaRPr>
          </a:p>
          <a:p>
            <a:pPr>
              <a:lnSpc>
                <a:spcPct val="100000"/>
              </a:lnSpc>
              <a:spcBef>
                <a:spcPts val="1400"/>
              </a:spcBef>
            </a:pPr>
            <a:r>
              <a:rPr lang="en-US" sz="8600" b="1" dirty="0">
                <a:solidFill>
                  <a:schemeClr val="accent3">
                    <a:lumMod val="25000"/>
                  </a:schemeClr>
                </a:solidFill>
                <a:latin typeface="Times New Roman" panose="02020603050405020304" pitchFamily="18" charset="0"/>
                <a:cs typeface="Times New Roman" panose="02020603050405020304" pitchFamily="18" charset="0"/>
              </a:rPr>
              <a:t>GitHub URL</a:t>
            </a:r>
          </a:p>
          <a:p>
            <a:pPr lvl="1">
              <a:lnSpc>
                <a:spcPct val="100000"/>
              </a:lnSpc>
              <a:spcBef>
                <a:spcPts val="1400"/>
              </a:spcBef>
            </a:pPr>
            <a:r>
              <a:rPr lang="en-US" sz="8600" b="1"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Dashboard with Plotly Dash</a:t>
            </a:r>
            <a:endParaRPr lang="en-US" sz="8600" b="1" dirty="0">
              <a:solidFill>
                <a:srgbClr val="FF0000"/>
              </a:solidFill>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240221" y="363979"/>
            <a:ext cx="1004539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Build a Dashboard with </a:t>
            </a:r>
            <a:r>
              <a:rPr lang="en-US" b="1" dirty="0" err="1">
                <a:solidFill>
                  <a:schemeClr val="bg1"/>
                </a:solidFill>
                <a:latin typeface="Times New Roman" panose="02020603050405020304" pitchFamily="18" charset="0"/>
                <a:cs typeface="Times New Roman" panose="02020603050405020304" pitchFamily="18" charset="0"/>
              </a:rPr>
              <a:t>Plotly</a:t>
            </a:r>
            <a:r>
              <a:rPr lang="en-US" b="1" dirty="0">
                <a:solidFill>
                  <a:schemeClr val="bg1"/>
                </a:solidFill>
                <a:latin typeface="Times New Roman" panose="02020603050405020304" pitchFamily="18" charset="0"/>
                <a:cs typeface="Times New Roman" panose="02020603050405020304" pitchFamily="18" charset="0"/>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solidFill>
                  <a:schemeClr val="bg1"/>
                </a:solidFill>
              </a:rPr>
              <a:t>14</a:t>
            </a:fld>
            <a:endParaRPr lang="en-US" dirty="0">
              <a:solidFill>
                <a:schemeClr val="bg1"/>
              </a:solidFill>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1161" y="979339"/>
            <a:ext cx="10693443" cy="5790421"/>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4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000" b="1"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200" b="1" dirty="0">
                <a:solidFill>
                  <a:schemeClr val="accent3">
                    <a:lumMod val="25000"/>
                  </a:schemeClr>
                </a:solidFill>
                <a:latin typeface="Times New Roman" panose="02020603050405020304" pitchFamily="18" charset="0"/>
                <a:cs typeface="Times New Roman" panose="02020603050405020304" pitchFamily="18" charset="0"/>
              </a:rPr>
              <a:t>GitHub URL</a:t>
            </a:r>
          </a:p>
          <a:p>
            <a:pPr lvl="1">
              <a:lnSpc>
                <a:spcPct val="100000"/>
              </a:lnSpc>
              <a:spcBef>
                <a:spcPts val="1400"/>
              </a:spcBef>
            </a:pPr>
            <a:r>
              <a:rPr lang="en-US" sz="1700" b="1"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Predictive Analysis (Classification)</a:t>
            </a:r>
            <a:endParaRPr lang="en-US" sz="1700" b="1" dirty="0">
              <a:solidFill>
                <a:srgbClr val="FF0000"/>
              </a:solidFill>
              <a:latin typeface="Times New Roman" panose="02020603050405020304" pitchFamily="18" charset="0"/>
              <a:cs typeface="Times New Roman" panose="02020603050405020304" pitchFamily="18" charset="0"/>
            </a:endParaRPr>
          </a:p>
          <a:p>
            <a:pPr lvl="1"/>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261239" y="335076"/>
            <a:ext cx="1002437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Abadi"/>
              </a:rPr>
              <a:t>Predictive Analysis (Classification)</a:t>
            </a:r>
          </a:p>
        </p:txBody>
      </p:sp>
      <p:sp>
        <p:nvSpPr>
          <p:cNvPr id="2" name="Rectangle 1">
            <a:extLst>
              <a:ext uri="{FF2B5EF4-FFF2-40B4-BE49-F238E27FC236}">
                <a16:creationId xmlns:a16="http://schemas.microsoft.com/office/drawing/2014/main" id="{05C50360-C444-CC2E-8ACD-7C0E28702786}"/>
              </a:ext>
            </a:extLst>
          </p:cNvPr>
          <p:cNvSpPr/>
          <p:nvPr/>
        </p:nvSpPr>
        <p:spPr>
          <a:xfrm>
            <a:off x="1085422" y="1038863"/>
            <a:ext cx="2346890" cy="1307640"/>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Split label column ‘Class’ from dataset</a:t>
            </a:r>
          </a:p>
        </p:txBody>
      </p:sp>
      <p:sp>
        <p:nvSpPr>
          <p:cNvPr id="6" name="Rectangle 5">
            <a:extLst>
              <a:ext uri="{FF2B5EF4-FFF2-40B4-BE49-F238E27FC236}">
                <a16:creationId xmlns:a16="http://schemas.microsoft.com/office/drawing/2014/main" id="{0085E2A7-519E-D5BB-4A0C-235586E9348D}"/>
              </a:ext>
            </a:extLst>
          </p:cNvPr>
          <p:cNvSpPr/>
          <p:nvPr/>
        </p:nvSpPr>
        <p:spPr>
          <a:xfrm>
            <a:off x="1076457" y="2739842"/>
            <a:ext cx="2346890" cy="1378316"/>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Perform necessary data transformations (standard preprocess)</a:t>
            </a:r>
          </a:p>
        </p:txBody>
      </p:sp>
      <p:sp>
        <p:nvSpPr>
          <p:cNvPr id="7" name="Rectangle 6">
            <a:extLst>
              <a:ext uri="{FF2B5EF4-FFF2-40B4-BE49-F238E27FC236}">
                <a16:creationId xmlns:a16="http://schemas.microsoft.com/office/drawing/2014/main" id="{D5A04D3E-51B5-7CE2-D5D0-D04C19C317ED}"/>
              </a:ext>
            </a:extLst>
          </p:cNvPr>
          <p:cNvSpPr/>
          <p:nvPr/>
        </p:nvSpPr>
        <p:spPr>
          <a:xfrm>
            <a:off x="1067492" y="4511498"/>
            <a:ext cx="2346890" cy="1264618"/>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Fit and Transform using </a:t>
            </a:r>
            <a:r>
              <a:rPr lang="en-US" dirty="0" err="1">
                <a:solidFill>
                  <a:schemeClr val="bg1"/>
                </a:solidFill>
              </a:rPr>
              <a:t>StandarScaler</a:t>
            </a:r>
            <a:endParaRPr lang="en-US" dirty="0">
              <a:solidFill>
                <a:schemeClr val="bg1"/>
              </a:solidFill>
            </a:endParaRPr>
          </a:p>
        </p:txBody>
      </p:sp>
      <p:sp>
        <p:nvSpPr>
          <p:cNvPr id="8" name="Rectangle 7">
            <a:extLst>
              <a:ext uri="{FF2B5EF4-FFF2-40B4-BE49-F238E27FC236}">
                <a16:creationId xmlns:a16="http://schemas.microsoft.com/office/drawing/2014/main" id="{D7306203-4203-1F0C-E7C4-05E5D06CF9B1}"/>
              </a:ext>
            </a:extLst>
          </p:cNvPr>
          <p:cNvSpPr/>
          <p:nvPr/>
        </p:nvSpPr>
        <p:spPr>
          <a:xfrm>
            <a:off x="4993255" y="4523167"/>
            <a:ext cx="2691446" cy="130920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Split data into Train, Test data set</a:t>
            </a:r>
          </a:p>
        </p:txBody>
      </p:sp>
      <p:sp>
        <p:nvSpPr>
          <p:cNvPr id="9" name="Rectangle 8">
            <a:extLst>
              <a:ext uri="{FF2B5EF4-FFF2-40B4-BE49-F238E27FC236}">
                <a16:creationId xmlns:a16="http://schemas.microsoft.com/office/drawing/2014/main" id="{DA2A6B7F-5B38-2F2D-18F3-4D8C756F6F62}"/>
              </a:ext>
            </a:extLst>
          </p:cNvPr>
          <p:cNvSpPr/>
          <p:nvPr/>
        </p:nvSpPr>
        <p:spPr>
          <a:xfrm>
            <a:off x="4927700" y="968188"/>
            <a:ext cx="2691447" cy="1378315"/>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Use </a:t>
            </a:r>
            <a:r>
              <a:rPr lang="en-US" dirty="0" err="1">
                <a:solidFill>
                  <a:schemeClr val="bg1"/>
                </a:solidFill>
              </a:rPr>
              <a:t>GridSearchCV</a:t>
            </a:r>
            <a:r>
              <a:rPr lang="en-US" dirty="0">
                <a:solidFill>
                  <a:schemeClr val="bg1"/>
                </a:solidFill>
              </a:rPr>
              <a:t> on Logistic Regression, Support Vector Machine, Decision Tree, and KNN models</a:t>
            </a:r>
          </a:p>
        </p:txBody>
      </p:sp>
      <p:sp>
        <p:nvSpPr>
          <p:cNvPr id="10" name="Rectangle 9">
            <a:extLst>
              <a:ext uri="{FF2B5EF4-FFF2-40B4-BE49-F238E27FC236}">
                <a16:creationId xmlns:a16="http://schemas.microsoft.com/office/drawing/2014/main" id="{7EF1B593-C0D1-2E47-F68E-E26DD5A79EAC}"/>
              </a:ext>
            </a:extLst>
          </p:cNvPr>
          <p:cNvSpPr/>
          <p:nvPr/>
        </p:nvSpPr>
        <p:spPr>
          <a:xfrm>
            <a:off x="4993255" y="2739842"/>
            <a:ext cx="2691447" cy="1378315"/>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Use </a:t>
            </a:r>
            <a:r>
              <a:rPr lang="en-US" dirty="0" err="1">
                <a:solidFill>
                  <a:schemeClr val="bg1"/>
                </a:solidFill>
              </a:rPr>
              <a:t>GridSearchCV</a:t>
            </a:r>
            <a:r>
              <a:rPr lang="en-US" dirty="0">
                <a:solidFill>
                  <a:schemeClr val="bg1"/>
                </a:solidFill>
              </a:rPr>
              <a:t> (cv=10) to find optimal parameters</a:t>
            </a:r>
          </a:p>
        </p:txBody>
      </p:sp>
      <p:sp>
        <p:nvSpPr>
          <p:cNvPr id="11" name="Rectangle 10">
            <a:extLst>
              <a:ext uri="{FF2B5EF4-FFF2-40B4-BE49-F238E27FC236}">
                <a16:creationId xmlns:a16="http://schemas.microsoft.com/office/drawing/2014/main" id="{5B695A2D-08F9-2ABC-ABC8-882330E7B9B2}"/>
              </a:ext>
            </a:extLst>
          </p:cNvPr>
          <p:cNvSpPr/>
          <p:nvPr/>
        </p:nvSpPr>
        <p:spPr>
          <a:xfrm>
            <a:off x="8845163" y="4523167"/>
            <a:ext cx="2440444" cy="130920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Confusion Matrix for all models</a:t>
            </a:r>
          </a:p>
        </p:txBody>
      </p:sp>
      <p:sp>
        <p:nvSpPr>
          <p:cNvPr id="12" name="Rectangle 11">
            <a:extLst>
              <a:ext uri="{FF2B5EF4-FFF2-40B4-BE49-F238E27FC236}">
                <a16:creationId xmlns:a16="http://schemas.microsoft.com/office/drawing/2014/main" id="{EC6BFB5E-C1C7-6A2E-0389-59011CAB985D}"/>
              </a:ext>
            </a:extLst>
          </p:cNvPr>
          <p:cNvSpPr/>
          <p:nvPr/>
        </p:nvSpPr>
        <p:spPr>
          <a:xfrm>
            <a:off x="8845164" y="2739842"/>
            <a:ext cx="2440443" cy="1366646"/>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Classification report for all models</a:t>
            </a:r>
          </a:p>
        </p:txBody>
      </p:sp>
      <p:sp>
        <p:nvSpPr>
          <p:cNvPr id="13" name="Rectangle 12">
            <a:extLst>
              <a:ext uri="{FF2B5EF4-FFF2-40B4-BE49-F238E27FC236}">
                <a16:creationId xmlns:a16="http://schemas.microsoft.com/office/drawing/2014/main" id="{50B4282A-3F89-B05C-3C58-D52D950F0CD8}"/>
              </a:ext>
            </a:extLst>
          </p:cNvPr>
          <p:cNvSpPr/>
          <p:nvPr/>
        </p:nvSpPr>
        <p:spPr>
          <a:xfrm>
            <a:off x="8845165" y="968188"/>
            <a:ext cx="2440442" cy="1366646"/>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Barplot</a:t>
            </a:r>
            <a:r>
              <a:rPr lang="en-US" dirty="0">
                <a:solidFill>
                  <a:schemeClr val="bg1"/>
                </a:solidFill>
              </a:rPr>
              <a:t> to compare scores of models</a:t>
            </a:r>
          </a:p>
        </p:txBody>
      </p:sp>
      <p:cxnSp>
        <p:nvCxnSpPr>
          <p:cNvPr id="15" name="Straight Connector 14">
            <a:extLst>
              <a:ext uri="{FF2B5EF4-FFF2-40B4-BE49-F238E27FC236}">
                <a16:creationId xmlns:a16="http://schemas.microsoft.com/office/drawing/2014/main" id="{FBE8EA88-68DB-B721-5CF3-3ACBDDA1B4D1}"/>
              </a:ext>
            </a:extLst>
          </p:cNvPr>
          <p:cNvCxnSpPr>
            <a:stCxn id="2" idx="2"/>
          </p:cNvCxnSpPr>
          <p:nvPr/>
        </p:nvCxnSpPr>
        <p:spPr>
          <a:xfrm flipH="1">
            <a:off x="2249902" y="2346503"/>
            <a:ext cx="8965" cy="393339"/>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0911E11-9112-87D0-0A34-8071AF8E886E}"/>
              </a:ext>
            </a:extLst>
          </p:cNvPr>
          <p:cNvCxnSpPr>
            <a:endCxn id="7" idx="0"/>
          </p:cNvCxnSpPr>
          <p:nvPr/>
        </p:nvCxnSpPr>
        <p:spPr>
          <a:xfrm>
            <a:off x="2240937" y="4118157"/>
            <a:ext cx="0" cy="393341"/>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87D74CEB-53AD-81D2-9D71-C2613C6A0FBB}"/>
              </a:ext>
            </a:extLst>
          </p:cNvPr>
          <p:cNvCxnSpPr>
            <a:cxnSpLocks/>
            <a:stCxn id="7" idx="3"/>
            <a:endCxn id="8" idx="1"/>
          </p:cNvCxnSpPr>
          <p:nvPr/>
        </p:nvCxnSpPr>
        <p:spPr>
          <a:xfrm>
            <a:off x="3414382" y="5143807"/>
            <a:ext cx="1578873" cy="339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DEB5EE9-DEA4-3A9F-35F9-25FD4963C0A2}"/>
              </a:ext>
            </a:extLst>
          </p:cNvPr>
          <p:cNvCxnSpPr>
            <a:stCxn id="8" idx="0"/>
            <a:endCxn id="10" idx="2"/>
          </p:cNvCxnSpPr>
          <p:nvPr/>
        </p:nvCxnSpPr>
        <p:spPr>
          <a:xfrm flipV="1">
            <a:off x="6338978" y="4118157"/>
            <a:ext cx="1" cy="40501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A180204D-79CF-3012-B4A2-A49E1265E17B}"/>
              </a:ext>
            </a:extLst>
          </p:cNvPr>
          <p:cNvCxnSpPr>
            <a:cxnSpLocks/>
            <a:endCxn id="9" idx="2"/>
          </p:cNvCxnSpPr>
          <p:nvPr/>
        </p:nvCxnSpPr>
        <p:spPr>
          <a:xfrm flipV="1">
            <a:off x="6273423" y="2346503"/>
            <a:ext cx="1" cy="40501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08EDB6A-EEF6-0B6F-DE31-A53F5C949517}"/>
              </a:ext>
            </a:extLst>
          </p:cNvPr>
          <p:cNvCxnSpPr>
            <a:stCxn id="9" idx="3"/>
            <a:endCxn id="13" idx="1"/>
          </p:cNvCxnSpPr>
          <p:nvPr/>
        </p:nvCxnSpPr>
        <p:spPr>
          <a:xfrm flipV="1">
            <a:off x="7619147" y="1651511"/>
            <a:ext cx="1226018" cy="5835"/>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006E4D4-BE73-7DD2-675F-201926DBF670}"/>
              </a:ext>
            </a:extLst>
          </p:cNvPr>
          <p:cNvCxnSpPr>
            <a:stCxn id="13" idx="2"/>
            <a:endCxn id="12" idx="0"/>
          </p:cNvCxnSpPr>
          <p:nvPr/>
        </p:nvCxnSpPr>
        <p:spPr>
          <a:xfrm>
            <a:off x="10065386" y="2334834"/>
            <a:ext cx="0" cy="405008"/>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A090FBDD-F19D-0C8F-D2E4-A2C90B098310}"/>
              </a:ext>
            </a:extLst>
          </p:cNvPr>
          <p:cNvCxnSpPr>
            <a:cxnSpLocks/>
            <a:stCxn id="12" idx="2"/>
            <a:endCxn id="11" idx="0"/>
          </p:cNvCxnSpPr>
          <p:nvPr/>
        </p:nvCxnSpPr>
        <p:spPr>
          <a:xfrm flipH="1">
            <a:off x="10065385" y="4106488"/>
            <a:ext cx="1" cy="41667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0" name="Picture 2">
            <a:extLst>
              <a:ext uri="{FF2B5EF4-FFF2-40B4-BE49-F238E27FC236}">
                <a16:creationId xmlns:a16="http://schemas.microsoft.com/office/drawing/2014/main" id="{59FACE42-44B0-4185-8ED4-9043A78C86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6" name="Group 115">
            <a:extLst>
              <a:ext uri="{FF2B5EF4-FFF2-40B4-BE49-F238E27FC236}">
                <a16:creationId xmlns:a16="http://schemas.microsoft.com/office/drawing/2014/main" id="{A838DBA2-246D-4087-AE0A-6EA2B4B65A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7" name="Group 16">
              <a:extLst>
                <a:ext uri="{FF2B5EF4-FFF2-40B4-BE49-F238E27FC236}">
                  <a16:creationId xmlns:a16="http://schemas.microsoft.com/office/drawing/2014/main" id="{B4406F95-9579-494D-BE1E-A012A7F4CB3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17" name="Rectangle 5">
                <a:extLst>
                  <a:ext uri="{FF2B5EF4-FFF2-40B4-BE49-F238E27FC236}">
                    <a16:creationId xmlns:a16="http://schemas.microsoft.com/office/drawing/2014/main" id="{4C8D671A-5C73-44CA-B6D0-7F3BC195BA6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18" name="Freeform 6">
                <a:extLst>
                  <a:ext uri="{FF2B5EF4-FFF2-40B4-BE49-F238E27FC236}">
                    <a16:creationId xmlns:a16="http://schemas.microsoft.com/office/drawing/2014/main" id="{F0DB3AC8-B5AD-4004-B0B9-74B58BECA0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19" name="Freeform 7">
                <a:extLst>
                  <a:ext uri="{FF2B5EF4-FFF2-40B4-BE49-F238E27FC236}">
                    <a16:creationId xmlns:a16="http://schemas.microsoft.com/office/drawing/2014/main" id="{F3B2C8F3-E236-45B2-B2E1-8460F8FD6D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0" name="Freeform 8">
                <a:extLst>
                  <a:ext uri="{FF2B5EF4-FFF2-40B4-BE49-F238E27FC236}">
                    <a16:creationId xmlns:a16="http://schemas.microsoft.com/office/drawing/2014/main" id="{761EE3AC-0BC2-4A29-AD58-5CB0EEFF9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1" name="Freeform 9">
                <a:extLst>
                  <a:ext uri="{FF2B5EF4-FFF2-40B4-BE49-F238E27FC236}">
                    <a16:creationId xmlns:a16="http://schemas.microsoft.com/office/drawing/2014/main" id="{38DC43BE-83DD-43F3-A21F-9B58B1074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2" name="Freeform 10">
                <a:extLst>
                  <a:ext uri="{FF2B5EF4-FFF2-40B4-BE49-F238E27FC236}">
                    <a16:creationId xmlns:a16="http://schemas.microsoft.com/office/drawing/2014/main" id="{112583CE-53E8-48F6-9F71-25A32BFD6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3" name="Freeform 11">
                <a:extLst>
                  <a:ext uri="{FF2B5EF4-FFF2-40B4-BE49-F238E27FC236}">
                    <a16:creationId xmlns:a16="http://schemas.microsoft.com/office/drawing/2014/main" id="{229A7966-2C4F-4334-8FB7-08521F984D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4" name="Freeform 12">
                <a:extLst>
                  <a:ext uri="{FF2B5EF4-FFF2-40B4-BE49-F238E27FC236}">
                    <a16:creationId xmlns:a16="http://schemas.microsoft.com/office/drawing/2014/main" id="{656FCF6A-DF5B-42AA-83C4-22CD7B9947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5" name="Freeform 13">
                <a:extLst>
                  <a:ext uri="{FF2B5EF4-FFF2-40B4-BE49-F238E27FC236}">
                    <a16:creationId xmlns:a16="http://schemas.microsoft.com/office/drawing/2014/main" id="{E908B3EE-F31D-4E8D-BF3C-71F5B35F02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6" name="Freeform 14">
                <a:extLst>
                  <a:ext uri="{FF2B5EF4-FFF2-40B4-BE49-F238E27FC236}">
                    <a16:creationId xmlns:a16="http://schemas.microsoft.com/office/drawing/2014/main" id="{DA9F96D7-B42C-4F80-8F26-72388FE0C2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7" name="Freeform 15">
                <a:extLst>
                  <a:ext uri="{FF2B5EF4-FFF2-40B4-BE49-F238E27FC236}">
                    <a16:creationId xmlns:a16="http://schemas.microsoft.com/office/drawing/2014/main" id="{5C9D5861-5A45-408A-A25E-61ED661AD7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8" name="Line 16">
                <a:extLst>
                  <a:ext uri="{FF2B5EF4-FFF2-40B4-BE49-F238E27FC236}">
                    <a16:creationId xmlns:a16="http://schemas.microsoft.com/office/drawing/2014/main" id="{DEEF5DD7-13B2-4CBB-A1AE-193A618B0F0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29" name="Freeform 17">
                <a:extLst>
                  <a:ext uri="{FF2B5EF4-FFF2-40B4-BE49-F238E27FC236}">
                    <a16:creationId xmlns:a16="http://schemas.microsoft.com/office/drawing/2014/main" id="{3D896DDA-5AD2-4360-9E65-A79213105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0" name="Freeform 18">
                <a:extLst>
                  <a:ext uri="{FF2B5EF4-FFF2-40B4-BE49-F238E27FC236}">
                    <a16:creationId xmlns:a16="http://schemas.microsoft.com/office/drawing/2014/main" id="{C088F3B1-D893-4078-8EAE-6A3776F67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1" name="Freeform 19">
                <a:extLst>
                  <a:ext uri="{FF2B5EF4-FFF2-40B4-BE49-F238E27FC236}">
                    <a16:creationId xmlns:a16="http://schemas.microsoft.com/office/drawing/2014/main" id="{23CCB367-42E1-4DEF-BABD-7457EB9F2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2" name="Freeform 20">
                <a:extLst>
                  <a:ext uri="{FF2B5EF4-FFF2-40B4-BE49-F238E27FC236}">
                    <a16:creationId xmlns:a16="http://schemas.microsoft.com/office/drawing/2014/main" id="{BAFD46CE-CD21-4C8E-8ACE-B1A0B74A9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3" name="Rectangle 21">
                <a:extLst>
                  <a:ext uri="{FF2B5EF4-FFF2-40B4-BE49-F238E27FC236}">
                    <a16:creationId xmlns:a16="http://schemas.microsoft.com/office/drawing/2014/main" id="{23980A26-1FFF-4434-A77C-C5A1C96A54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4" name="Freeform 22">
                <a:extLst>
                  <a:ext uri="{FF2B5EF4-FFF2-40B4-BE49-F238E27FC236}">
                    <a16:creationId xmlns:a16="http://schemas.microsoft.com/office/drawing/2014/main" id="{AE64C1E5-E917-4222-8080-3EF831FB46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5" name="Freeform 23">
                <a:extLst>
                  <a:ext uri="{FF2B5EF4-FFF2-40B4-BE49-F238E27FC236}">
                    <a16:creationId xmlns:a16="http://schemas.microsoft.com/office/drawing/2014/main" id="{D4D42DE6-99E5-4D28-834E-6601A7DD93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6" name="Freeform 24">
                <a:extLst>
                  <a:ext uri="{FF2B5EF4-FFF2-40B4-BE49-F238E27FC236}">
                    <a16:creationId xmlns:a16="http://schemas.microsoft.com/office/drawing/2014/main" id="{194304B3-4C44-49E0-A677-19E2DA8CC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7" name="Freeform 25">
                <a:extLst>
                  <a:ext uri="{FF2B5EF4-FFF2-40B4-BE49-F238E27FC236}">
                    <a16:creationId xmlns:a16="http://schemas.microsoft.com/office/drawing/2014/main" id="{C726387F-F77D-4FB6-A177-1DC6115E84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8" name="Freeform 26">
                <a:extLst>
                  <a:ext uri="{FF2B5EF4-FFF2-40B4-BE49-F238E27FC236}">
                    <a16:creationId xmlns:a16="http://schemas.microsoft.com/office/drawing/2014/main" id="{2F09766D-0653-4646-BA37-8FC23294B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39" name="Freeform 27">
                <a:extLst>
                  <a:ext uri="{FF2B5EF4-FFF2-40B4-BE49-F238E27FC236}">
                    <a16:creationId xmlns:a16="http://schemas.microsoft.com/office/drawing/2014/main" id="{F50D9867-C9E0-462B-894F-B2F97E26AC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40" name="Freeform 28">
                <a:extLst>
                  <a:ext uri="{FF2B5EF4-FFF2-40B4-BE49-F238E27FC236}">
                    <a16:creationId xmlns:a16="http://schemas.microsoft.com/office/drawing/2014/main" id="{44179987-9B3B-4BC1-9BDA-EC9F30A379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41" name="Freeform 29">
                <a:extLst>
                  <a:ext uri="{FF2B5EF4-FFF2-40B4-BE49-F238E27FC236}">
                    <a16:creationId xmlns:a16="http://schemas.microsoft.com/office/drawing/2014/main" id="{EF0E5480-8C2D-4FFE-9357-938DF0642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42" name="Freeform 30">
                <a:extLst>
                  <a:ext uri="{FF2B5EF4-FFF2-40B4-BE49-F238E27FC236}">
                    <a16:creationId xmlns:a16="http://schemas.microsoft.com/office/drawing/2014/main" id="{FDAC2F76-95E6-4EE4-8A26-47CDAE5C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43" name="Freeform 31">
                <a:extLst>
                  <a:ext uri="{FF2B5EF4-FFF2-40B4-BE49-F238E27FC236}">
                    <a16:creationId xmlns:a16="http://schemas.microsoft.com/office/drawing/2014/main" id="{249EB4AA-5D5B-4A3A-9F2D-6E4EDF2046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grpSp>
        <p:grpSp>
          <p:nvGrpSpPr>
            <p:cNvPr id="18" name="Group 17">
              <a:extLst>
                <a:ext uri="{FF2B5EF4-FFF2-40B4-BE49-F238E27FC236}">
                  <a16:creationId xmlns:a16="http://schemas.microsoft.com/office/drawing/2014/main" id="{375D3DC5-0B19-4EA9-A350-6218AC28CDA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4" name="Freeform 32">
                <a:extLst>
                  <a:ext uri="{FF2B5EF4-FFF2-40B4-BE49-F238E27FC236}">
                    <a16:creationId xmlns:a16="http://schemas.microsoft.com/office/drawing/2014/main" id="{86B5A458-9418-4EDA-9B6F-E4754ABA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45" name="Freeform 33">
                <a:extLst>
                  <a:ext uri="{FF2B5EF4-FFF2-40B4-BE49-F238E27FC236}">
                    <a16:creationId xmlns:a16="http://schemas.microsoft.com/office/drawing/2014/main" id="{6307D20D-BE6F-4BFD-8A35-230A01AD72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46" name="Freeform 34">
                <a:extLst>
                  <a:ext uri="{FF2B5EF4-FFF2-40B4-BE49-F238E27FC236}">
                    <a16:creationId xmlns:a16="http://schemas.microsoft.com/office/drawing/2014/main" id="{37A04039-8217-4B7F-8F43-4039DF087D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47" name="Freeform 35">
                <a:extLst>
                  <a:ext uri="{FF2B5EF4-FFF2-40B4-BE49-F238E27FC236}">
                    <a16:creationId xmlns:a16="http://schemas.microsoft.com/office/drawing/2014/main" id="{CA6CE641-5DEB-4A06-B9C3-B726A334C2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48" name="Freeform 36">
                <a:extLst>
                  <a:ext uri="{FF2B5EF4-FFF2-40B4-BE49-F238E27FC236}">
                    <a16:creationId xmlns:a16="http://schemas.microsoft.com/office/drawing/2014/main" id="{D08C7C1C-DF39-4479-94BD-47E71DE422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49" name="Freeform 37">
                <a:extLst>
                  <a:ext uri="{FF2B5EF4-FFF2-40B4-BE49-F238E27FC236}">
                    <a16:creationId xmlns:a16="http://schemas.microsoft.com/office/drawing/2014/main" id="{27C5EAA7-E449-48C0-9B14-E677E6ECF8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50" name="Freeform 38">
                <a:extLst>
                  <a:ext uri="{FF2B5EF4-FFF2-40B4-BE49-F238E27FC236}">
                    <a16:creationId xmlns:a16="http://schemas.microsoft.com/office/drawing/2014/main" id="{AA6A8A39-39D4-41FE-9974-CB46106A73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51" name="Freeform 39">
                <a:extLst>
                  <a:ext uri="{FF2B5EF4-FFF2-40B4-BE49-F238E27FC236}">
                    <a16:creationId xmlns:a16="http://schemas.microsoft.com/office/drawing/2014/main" id="{433C6D82-AE91-4A0C-97C6-34399C908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52" name="Freeform 40">
                <a:extLst>
                  <a:ext uri="{FF2B5EF4-FFF2-40B4-BE49-F238E27FC236}">
                    <a16:creationId xmlns:a16="http://schemas.microsoft.com/office/drawing/2014/main" id="{D4C06E36-D233-423A-BC95-5B4D5BE35C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53" name="Rectangle 41">
                <a:extLst>
                  <a:ext uri="{FF2B5EF4-FFF2-40B4-BE49-F238E27FC236}">
                    <a16:creationId xmlns:a16="http://schemas.microsoft.com/office/drawing/2014/main" id="{E1B0EEC1-CF7A-4761-B477-941DB41A83D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grpSp>
      </p:grpSp>
      <p:grpSp>
        <p:nvGrpSpPr>
          <p:cNvPr id="154" name="Group 153">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58" name="Rectangle 57">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solidFill>
                <a:latin typeface="Times New Roman" panose="02020603050405020304" pitchFamily="18" charset="0"/>
                <a:cs typeface="Times New Roman" panose="02020603050405020304" pitchFamily="18" charset="0"/>
              </a:endParaRPr>
            </a:p>
          </p:txBody>
        </p:sp>
        <p:pic>
          <p:nvPicPr>
            <p:cNvPr id="59"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7" name="Title 1">
            <a:extLst>
              <a:ext uri="{FF2B5EF4-FFF2-40B4-BE49-F238E27FC236}">
                <a16:creationId xmlns:a16="http://schemas.microsoft.com/office/drawing/2014/main" id="{330F9542-6794-4F57-BB45-868D94AD06B0}"/>
              </a:ext>
            </a:extLst>
          </p:cNvPr>
          <p:cNvSpPr txBox="1">
            <a:spLocks/>
          </p:cNvSpPr>
          <p:nvPr/>
        </p:nvSpPr>
        <p:spPr>
          <a:xfrm>
            <a:off x="6448425" y="618518"/>
            <a:ext cx="4598985"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b="1" cap="all" dirty="0">
                <a:solidFill>
                  <a:schemeClr val="tx1"/>
                </a:solidFill>
                <a:latin typeface="Times New Roman" panose="02020603050405020304" pitchFamily="18" charset="0"/>
                <a:ea typeface="+mj-ea"/>
                <a:cs typeface="Times New Roman" panose="02020603050405020304" pitchFamily="18" charset="0"/>
              </a:rPr>
              <a:t>Results</a:t>
            </a:r>
          </a:p>
        </p:txBody>
      </p:sp>
      <p:pic>
        <p:nvPicPr>
          <p:cNvPr id="155" name="Picture 154" descr="Financial graphs on a dark display">
            <a:extLst>
              <a:ext uri="{FF2B5EF4-FFF2-40B4-BE49-F238E27FC236}">
                <a16:creationId xmlns:a16="http://schemas.microsoft.com/office/drawing/2014/main" id="{58EA4182-FA2C-96EB-D068-ACA94EFB25B7}"/>
              </a:ext>
            </a:extLst>
          </p:cNvPr>
          <p:cNvPicPr>
            <a:picLocks noChangeAspect="1"/>
          </p:cNvPicPr>
          <p:nvPr/>
        </p:nvPicPr>
        <p:blipFill rotWithShape="1">
          <a:blip r:embed="rId5"/>
          <a:srcRect l="19292" r="25101"/>
          <a:stretch/>
        </p:blipFill>
        <p:spPr>
          <a:xfrm>
            <a:off x="-5597" y="10"/>
            <a:ext cx="6101597" cy="6857990"/>
          </a:xfrm>
          <a:prstGeom prst="rect">
            <a:avLst/>
          </a:prstGeom>
        </p:spPr>
      </p:pic>
      <p:grpSp>
        <p:nvGrpSpPr>
          <p:cNvPr id="61" name="Group 60">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62" name="Rectangle 61">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63"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64"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66"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67"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68"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69"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0"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1"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2"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3"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4"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5"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6"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7"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8"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79"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0"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1"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2"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3"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4"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5"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6"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7"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8"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89"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0" name="Rectangle 89">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1"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2"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3"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4"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5"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6"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7"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8"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99"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0"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1"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2" name="Rectangle 101">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3"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4"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5"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6"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7"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8"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09"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10"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11"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12"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13"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14"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sp>
          <p:nvSpPr>
            <p:cNvPr id="115"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en-US" b="1">
                <a:solidFill>
                  <a:schemeClr val="bg1"/>
                </a:solidFill>
                <a:latin typeface="Times New Roman" panose="02020603050405020304" pitchFamily="18" charset="0"/>
                <a:cs typeface="Times New Roman" panose="02020603050405020304" pitchFamily="18" charset="0"/>
              </a:endParaRPr>
            </a:p>
          </p:txBody>
        </p:sp>
      </p:grpSp>
      <p:sp>
        <p:nvSpPr>
          <p:cNvPr id="156" name="Content Placeholder 2">
            <a:extLst>
              <a:ext uri="{FF2B5EF4-FFF2-40B4-BE49-F238E27FC236}">
                <a16:creationId xmlns:a16="http://schemas.microsoft.com/office/drawing/2014/main" id="{C7B9C153-C85C-3240-8E7E-523FBC004564}"/>
              </a:ext>
            </a:extLst>
          </p:cNvPr>
          <p:cNvSpPr txBox="1">
            <a:spLocks/>
          </p:cNvSpPr>
          <p:nvPr/>
        </p:nvSpPr>
        <p:spPr>
          <a:xfrm>
            <a:off x="6448425" y="2249487"/>
            <a:ext cx="4598986" cy="35417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buSzPct val="12500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Exploratory Data Analysis results</a:t>
            </a:r>
          </a:p>
          <a:p>
            <a:pPr>
              <a:lnSpc>
                <a:spcPct val="120000"/>
              </a:lnSpc>
              <a:spcBef>
                <a:spcPts val="1400"/>
              </a:spcBef>
              <a:buSzPct val="12500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Interactive analytics demo in screenshots</a:t>
            </a:r>
          </a:p>
          <a:p>
            <a:pPr>
              <a:lnSpc>
                <a:spcPct val="120000"/>
              </a:lnSpc>
              <a:spcBef>
                <a:spcPts val="1400"/>
              </a:spcBef>
              <a:buSzPct val="125000"/>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Predictive analysis results</a:t>
            </a:r>
          </a:p>
          <a:p>
            <a:pPr lvl="1">
              <a:lnSpc>
                <a:spcPct val="120000"/>
              </a:lnSpc>
              <a:buSzPct val="125000"/>
              <a:buFont typeface="Arial" panose="020B0604020202020204" pitchFamily="34" charset="0"/>
              <a:buChar char="•"/>
            </a:pPr>
            <a:endParaRPr lang="en-US" b="1" dirty="0">
              <a:solidFill>
                <a:schemeClr val="tx1"/>
              </a:solidFill>
              <a:latin typeface="Times New Roman" panose="02020603050405020304" pitchFamily="18" charset="0"/>
              <a:cs typeface="Times New Roman" panose="02020603050405020304" pitchFamily="18" charset="0"/>
            </a:endParaRPr>
          </a:p>
          <a:p>
            <a:pPr marL="457200" lvl="1">
              <a:lnSpc>
                <a:spcPct val="120000"/>
              </a:lnSpc>
              <a:buSzPct val="125000"/>
              <a:buFont typeface="Arial" panose="020B0604020202020204" pitchFamily="34" charset="0"/>
              <a:buChar char="•"/>
            </a:pP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276321" y="5883274"/>
            <a:ext cx="771089" cy="365125"/>
          </a:xfrm>
        </p:spPr>
        <p:txBody>
          <a:bodyPr vert="horz" lIns="91440" tIns="45720" rIns="91440" bIns="45720" rtlCol="0" anchor="ctr">
            <a:normAutofit/>
          </a:bodyPr>
          <a:lstStyle/>
          <a:p>
            <a:pPr>
              <a:spcAft>
                <a:spcPts val="600"/>
              </a:spcAft>
            </a:pPr>
            <a:fld id="{5075537C-CA84-1446-933C-8E9D027F9201}" type="slidenum">
              <a:rPr lang="en-US" b="1" smtClean="0">
                <a:solidFill>
                  <a:schemeClr val="tx1"/>
                </a:solidFill>
                <a:latin typeface="Times New Roman" panose="02020603050405020304" pitchFamily="18" charset="0"/>
                <a:cs typeface="Times New Roman" panose="02020603050405020304" pitchFamily="18" charset="0"/>
              </a:rPr>
              <a:pPr>
                <a:spcAft>
                  <a:spcPts val="600"/>
                </a:spcAft>
              </a:pPr>
              <a:t>15</a:t>
            </a:fld>
            <a:endParaRPr lang="en-US"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EA8ADA9F-99E3-4964-8962-1118D1439F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366C3164-AA9F-47E3-913A-4F002BC00F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23FFBAC2-26D2-48B6-B2AA-34AEA0E79E2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 name="Rectangle 5">
                <a:extLst>
                  <a:ext uri="{FF2B5EF4-FFF2-40B4-BE49-F238E27FC236}">
                    <a16:creationId xmlns:a16="http://schemas.microsoft.com/office/drawing/2014/main" id="{9B164BCB-27D3-4B8C-AC13-0A6F461082B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8" name="Freeform 6">
                <a:extLst>
                  <a:ext uri="{FF2B5EF4-FFF2-40B4-BE49-F238E27FC236}">
                    <a16:creationId xmlns:a16="http://schemas.microsoft.com/office/drawing/2014/main" id="{10B247BE-F4A2-4259-9B20-FB9A555D2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 name="Freeform 7">
                <a:extLst>
                  <a:ext uri="{FF2B5EF4-FFF2-40B4-BE49-F238E27FC236}">
                    <a16:creationId xmlns:a16="http://schemas.microsoft.com/office/drawing/2014/main" id="{39322C5A-DB6D-4B28-8C1C-1B1E896789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 name="Freeform 8">
                <a:extLst>
                  <a:ext uri="{FF2B5EF4-FFF2-40B4-BE49-F238E27FC236}">
                    <a16:creationId xmlns:a16="http://schemas.microsoft.com/office/drawing/2014/main" id="{67009B08-E345-4516-96EC-ED0AB1F30B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2" name="Freeform 9">
                <a:extLst>
                  <a:ext uri="{FF2B5EF4-FFF2-40B4-BE49-F238E27FC236}">
                    <a16:creationId xmlns:a16="http://schemas.microsoft.com/office/drawing/2014/main" id="{DFE2793C-165C-4635-A26E-C569C8E0C5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4" name="Freeform 10">
                <a:extLst>
                  <a:ext uri="{FF2B5EF4-FFF2-40B4-BE49-F238E27FC236}">
                    <a16:creationId xmlns:a16="http://schemas.microsoft.com/office/drawing/2014/main" id="{ECDFEF2C-7B0A-41A1-BB61-C92CB3E3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6" name="Freeform 11">
                <a:extLst>
                  <a:ext uri="{FF2B5EF4-FFF2-40B4-BE49-F238E27FC236}">
                    <a16:creationId xmlns:a16="http://schemas.microsoft.com/office/drawing/2014/main" id="{0012A396-1946-4B40-AA39-0790157CE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7" name="Freeform 12">
                <a:extLst>
                  <a:ext uri="{FF2B5EF4-FFF2-40B4-BE49-F238E27FC236}">
                    <a16:creationId xmlns:a16="http://schemas.microsoft.com/office/drawing/2014/main" id="{CD6C6024-F73D-4991-97B9-BE53FF24E3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8" name="Freeform 13">
                <a:extLst>
                  <a:ext uri="{FF2B5EF4-FFF2-40B4-BE49-F238E27FC236}">
                    <a16:creationId xmlns:a16="http://schemas.microsoft.com/office/drawing/2014/main" id="{5977EDD1-3D10-43FA-B800-7A7C8112B7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9" name="Freeform 14">
                <a:extLst>
                  <a:ext uri="{FF2B5EF4-FFF2-40B4-BE49-F238E27FC236}">
                    <a16:creationId xmlns:a16="http://schemas.microsoft.com/office/drawing/2014/main" id="{D37988CF-9FC6-48F5-82F8-D2EB0178A3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0" name="Freeform 15">
                <a:extLst>
                  <a:ext uri="{FF2B5EF4-FFF2-40B4-BE49-F238E27FC236}">
                    <a16:creationId xmlns:a16="http://schemas.microsoft.com/office/drawing/2014/main" id="{EC5BB05B-491C-414A-91C3-B1CAB785A8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1" name="Line 16">
                <a:extLst>
                  <a:ext uri="{FF2B5EF4-FFF2-40B4-BE49-F238E27FC236}">
                    <a16:creationId xmlns:a16="http://schemas.microsoft.com/office/drawing/2014/main" id="{F3180CB6-F8D2-4596-B6CB-F9CEF5D3894E}"/>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62" name="Freeform 17">
                <a:extLst>
                  <a:ext uri="{FF2B5EF4-FFF2-40B4-BE49-F238E27FC236}">
                    <a16:creationId xmlns:a16="http://schemas.microsoft.com/office/drawing/2014/main" id="{DF338DD3-80F8-4F68-AC7C-361ABF2A9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3" name="Freeform 18">
                <a:extLst>
                  <a:ext uri="{FF2B5EF4-FFF2-40B4-BE49-F238E27FC236}">
                    <a16:creationId xmlns:a16="http://schemas.microsoft.com/office/drawing/2014/main" id="{9666E4DB-B855-4A4E-BB50-1880738C1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4" name="Freeform 19">
                <a:extLst>
                  <a:ext uri="{FF2B5EF4-FFF2-40B4-BE49-F238E27FC236}">
                    <a16:creationId xmlns:a16="http://schemas.microsoft.com/office/drawing/2014/main" id="{F570FD9C-B435-4EF1-962C-621F1261AA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5" name="Freeform 20">
                <a:extLst>
                  <a:ext uri="{FF2B5EF4-FFF2-40B4-BE49-F238E27FC236}">
                    <a16:creationId xmlns:a16="http://schemas.microsoft.com/office/drawing/2014/main" id="{E236AF0B-3BDC-43C3-8FFC-2A94121E9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6" name="Rectangle 21">
                <a:extLst>
                  <a:ext uri="{FF2B5EF4-FFF2-40B4-BE49-F238E27FC236}">
                    <a16:creationId xmlns:a16="http://schemas.microsoft.com/office/drawing/2014/main" id="{3BA2C208-5097-4497-AA2C-ADDDAB48B6A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7" name="Freeform 22">
                <a:extLst>
                  <a:ext uri="{FF2B5EF4-FFF2-40B4-BE49-F238E27FC236}">
                    <a16:creationId xmlns:a16="http://schemas.microsoft.com/office/drawing/2014/main" id="{6A45DD96-8D07-43CA-B036-6FDA880A1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8" name="Freeform 23">
                <a:extLst>
                  <a:ext uri="{FF2B5EF4-FFF2-40B4-BE49-F238E27FC236}">
                    <a16:creationId xmlns:a16="http://schemas.microsoft.com/office/drawing/2014/main" id="{AF7F7CBB-E154-4CD5-9ED0-D5DDC1DFEA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69" name="Freeform 24">
                <a:extLst>
                  <a:ext uri="{FF2B5EF4-FFF2-40B4-BE49-F238E27FC236}">
                    <a16:creationId xmlns:a16="http://schemas.microsoft.com/office/drawing/2014/main" id="{EFF4AB16-41DD-4877-8C28-ED78F4CA7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25">
                <a:extLst>
                  <a:ext uri="{FF2B5EF4-FFF2-40B4-BE49-F238E27FC236}">
                    <a16:creationId xmlns:a16="http://schemas.microsoft.com/office/drawing/2014/main" id="{30BCBD5D-92EB-487E-B1D0-F9000D45D1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Freeform 26">
                <a:extLst>
                  <a:ext uri="{FF2B5EF4-FFF2-40B4-BE49-F238E27FC236}">
                    <a16:creationId xmlns:a16="http://schemas.microsoft.com/office/drawing/2014/main" id="{DA07BDB8-9827-4EBF-9B99-6C503EA0B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27">
                <a:extLst>
                  <a:ext uri="{FF2B5EF4-FFF2-40B4-BE49-F238E27FC236}">
                    <a16:creationId xmlns:a16="http://schemas.microsoft.com/office/drawing/2014/main" id="{7F41FB05-1B3F-450A-A1A7-8C8BD182A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28">
                <a:extLst>
                  <a:ext uri="{FF2B5EF4-FFF2-40B4-BE49-F238E27FC236}">
                    <a16:creationId xmlns:a16="http://schemas.microsoft.com/office/drawing/2014/main" id="{0629E219-1F32-41C1-B921-05E4561179B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29">
                <a:extLst>
                  <a:ext uri="{FF2B5EF4-FFF2-40B4-BE49-F238E27FC236}">
                    <a16:creationId xmlns:a16="http://schemas.microsoft.com/office/drawing/2014/main" id="{8081FB28-486E-4C09-9D15-0B2657B56F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30">
                <a:extLst>
                  <a:ext uri="{FF2B5EF4-FFF2-40B4-BE49-F238E27FC236}">
                    <a16:creationId xmlns:a16="http://schemas.microsoft.com/office/drawing/2014/main" id="{CB547EFB-F29D-4336-9644-0AE7A94EA4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6" name="Freeform 31">
                <a:extLst>
                  <a:ext uri="{FF2B5EF4-FFF2-40B4-BE49-F238E27FC236}">
                    <a16:creationId xmlns:a16="http://schemas.microsoft.com/office/drawing/2014/main" id="{BB2793F4-FAD7-459A-BC46-06BB1D4FAAC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14" name="Group 13">
              <a:extLst>
                <a:ext uri="{FF2B5EF4-FFF2-40B4-BE49-F238E27FC236}">
                  <a16:creationId xmlns:a16="http://schemas.microsoft.com/office/drawing/2014/main" id="{FC01589C-0235-4B21-B264-777746D4D59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7" name="Freeform 32">
                <a:extLst>
                  <a:ext uri="{FF2B5EF4-FFF2-40B4-BE49-F238E27FC236}">
                    <a16:creationId xmlns:a16="http://schemas.microsoft.com/office/drawing/2014/main" id="{678F5669-8CE7-445E-8D54-49C5E2013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8" name="Freeform 33">
                <a:extLst>
                  <a:ext uri="{FF2B5EF4-FFF2-40B4-BE49-F238E27FC236}">
                    <a16:creationId xmlns:a16="http://schemas.microsoft.com/office/drawing/2014/main" id="{E93A3F8E-D876-485E-9EDC-43E315DE1E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34">
                <a:extLst>
                  <a:ext uri="{FF2B5EF4-FFF2-40B4-BE49-F238E27FC236}">
                    <a16:creationId xmlns:a16="http://schemas.microsoft.com/office/drawing/2014/main" id="{B4F848A6-931A-4CC9-9B29-C7A9CEA3A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35">
                <a:extLst>
                  <a:ext uri="{FF2B5EF4-FFF2-40B4-BE49-F238E27FC236}">
                    <a16:creationId xmlns:a16="http://schemas.microsoft.com/office/drawing/2014/main" id="{5C4204D4-6782-4DB1-8FF8-86CC698AF2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36">
                <a:extLst>
                  <a:ext uri="{FF2B5EF4-FFF2-40B4-BE49-F238E27FC236}">
                    <a16:creationId xmlns:a16="http://schemas.microsoft.com/office/drawing/2014/main" id="{3907C583-5764-43DC-8AF9-992D3472F6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37">
                <a:extLst>
                  <a:ext uri="{FF2B5EF4-FFF2-40B4-BE49-F238E27FC236}">
                    <a16:creationId xmlns:a16="http://schemas.microsoft.com/office/drawing/2014/main" id="{56CE3D6E-1121-4EF2-9DFB-7F3937FC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38">
                <a:extLst>
                  <a:ext uri="{FF2B5EF4-FFF2-40B4-BE49-F238E27FC236}">
                    <a16:creationId xmlns:a16="http://schemas.microsoft.com/office/drawing/2014/main" id="{3AEB7245-E197-4AE5-BCFC-7821E49EFE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39">
                <a:extLst>
                  <a:ext uri="{FF2B5EF4-FFF2-40B4-BE49-F238E27FC236}">
                    <a16:creationId xmlns:a16="http://schemas.microsoft.com/office/drawing/2014/main" id="{801E9C76-F4FB-4C4D-9350-B526F294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40">
                <a:extLst>
                  <a:ext uri="{FF2B5EF4-FFF2-40B4-BE49-F238E27FC236}">
                    <a16:creationId xmlns:a16="http://schemas.microsoft.com/office/drawing/2014/main" id="{F9C0C5DE-6C8C-4CD0-9C91-6A132A06DA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Rectangle 41">
                <a:extLst>
                  <a:ext uri="{FF2B5EF4-FFF2-40B4-BE49-F238E27FC236}">
                    <a16:creationId xmlns:a16="http://schemas.microsoft.com/office/drawing/2014/main" id="{955A7039-8B66-4CF0-8048-0AD0F4A5B8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grpSp>
      <p:pic>
        <p:nvPicPr>
          <p:cNvPr id="53" name="Picture 2">
            <a:extLst>
              <a:ext uri="{FF2B5EF4-FFF2-40B4-BE49-F238E27FC236}">
                <a16:creationId xmlns:a16="http://schemas.microsoft.com/office/drawing/2014/main" id="{6D651BB0-1DFD-4941-83DD-704006F6B1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55" name="Round Diagonal Corner Rectangle 6">
            <a:extLst>
              <a:ext uri="{FF2B5EF4-FFF2-40B4-BE49-F238E27FC236}">
                <a16:creationId xmlns:a16="http://schemas.microsoft.com/office/drawing/2014/main" id="{3D66C6E3-EBD2-40B7-8FD8-D6D2250FC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0544" y="808057"/>
            <a:ext cx="10227733"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2">
            <a:extLst>
              <a:ext uri="{FF2B5EF4-FFF2-40B4-BE49-F238E27FC236}">
                <a16:creationId xmlns:a16="http://schemas.microsoft.com/office/drawing/2014/main" id="{A2746606-D28E-4439-222A-DD63D08374D2}"/>
              </a:ext>
            </a:extLst>
          </p:cNvPr>
          <p:cNvSpPr txBox="1"/>
          <p:nvPr/>
        </p:nvSpPr>
        <p:spPr>
          <a:xfrm>
            <a:off x="1302278" y="2533345"/>
            <a:ext cx="9584265" cy="1232942"/>
          </a:xfrm>
          <a:prstGeom prst="rect">
            <a:avLst/>
          </a:prstGeom>
        </p:spPr>
        <p:txBody>
          <a:bodyPr vert="horz" wrap="square" lIns="0" tIns="13335" rIns="0" bIns="0" rtlCol="0">
            <a:spAutoFit/>
          </a:bodyPr>
          <a:lstStyle/>
          <a:p>
            <a:pPr marL="11430" defTabSz="822960">
              <a:spcBef>
                <a:spcPts val="95"/>
              </a:spcBef>
            </a:pPr>
            <a:r>
              <a:rPr lang="en-US" sz="7920" kern="1200" spc="-1013">
                <a:solidFill>
                  <a:schemeClr val="bg1"/>
                </a:solidFill>
                <a:latin typeface="Times New Roman" panose="02020603050405020304" pitchFamily="18" charset="0"/>
                <a:ea typeface="+mn-ea"/>
                <a:cs typeface="Times New Roman" panose="02020603050405020304" pitchFamily="18" charset="0"/>
              </a:rPr>
              <a:t>E   D  A    </a:t>
            </a:r>
            <a:r>
              <a:rPr lang="en-US" sz="7920" kern="1200" spc="-45">
                <a:solidFill>
                  <a:schemeClr val="bg1"/>
                </a:solidFill>
                <a:latin typeface="Times New Roman" panose="02020603050405020304" pitchFamily="18" charset="0"/>
                <a:ea typeface="+mn-ea"/>
                <a:cs typeface="Times New Roman" panose="02020603050405020304" pitchFamily="18" charset="0"/>
              </a:rPr>
              <a:t>with</a:t>
            </a:r>
            <a:r>
              <a:rPr lang="en-US" sz="7920" kern="1200" spc="-1143">
                <a:solidFill>
                  <a:schemeClr val="bg1"/>
                </a:solidFill>
                <a:latin typeface="Times New Roman" panose="02020603050405020304" pitchFamily="18" charset="0"/>
                <a:ea typeface="+mn-ea"/>
                <a:cs typeface="Times New Roman" panose="02020603050405020304" pitchFamily="18" charset="0"/>
              </a:rPr>
              <a:t> </a:t>
            </a:r>
            <a:r>
              <a:rPr lang="en-US" sz="7920" kern="1200" spc="-383">
                <a:solidFill>
                  <a:schemeClr val="bg1"/>
                </a:solidFill>
                <a:latin typeface="Times New Roman" panose="02020603050405020304" pitchFamily="18" charset="0"/>
                <a:ea typeface="+mn-ea"/>
                <a:cs typeface="Times New Roman" panose="02020603050405020304" pitchFamily="18" charset="0"/>
              </a:rPr>
              <a:t>Visualization</a:t>
            </a:r>
            <a:endParaRPr lang="en-US" sz="8800">
              <a:solidFill>
                <a:schemeClr val="bg1"/>
              </a:solidFill>
              <a:latin typeface="Times New Roman" panose="02020603050405020304" pitchFamily="18" charset="0"/>
              <a:cs typeface="Times New Roman" panose="02020603050405020304" pitchFamily="18" charset="0"/>
            </a:endParaRPr>
          </a:p>
        </p:txBody>
      </p:sp>
      <p:sp>
        <p:nvSpPr>
          <p:cNvPr id="5" name="object 3">
            <a:extLst>
              <a:ext uri="{FF2B5EF4-FFF2-40B4-BE49-F238E27FC236}">
                <a16:creationId xmlns:a16="http://schemas.microsoft.com/office/drawing/2014/main" id="{9F861B8F-AF5E-70F3-0FAE-0B8B8F2675F9}"/>
              </a:ext>
            </a:extLst>
          </p:cNvPr>
          <p:cNvSpPr txBox="1"/>
          <p:nvPr/>
        </p:nvSpPr>
        <p:spPr>
          <a:xfrm>
            <a:off x="2174380" y="3964539"/>
            <a:ext cx="8162619" cy="352624"/>
          </a:xfrm>
          <a:prstGeom prst="rect">
            <a:avLst/>
          </a:prstGeom>
        </p:spPr>
        <p:txBody>
          <a:bodyPr vert="horz" wrap="square" lIns="0" tIns="12700" rIns="0" bIns="0" rtlCol="0">
            <a:spAutoFit/>
          </a:bodyPr>
          <a:lstStyle/>
          <a:p>
            <a:pPr marL="11430" defTabSz="822960">
              <a:spcBef>
                <a:spcPts val="90"/>
              </a:spcBef>
              <a:tabLst>
                <a:tab pos="1847660" algn="l"/>
                <a:tab pos="3797046" algn="l"/>
                <a:tab pos="4591431" algn="l"/>
                <a:tab pos="5889308" algn="l"/>
              </a:tabLst>
            </a:pPr>
            <a:r>
              <a:rPr lang="en-US" sz="2160" kern="1200" spc="-248">
                <a:solidFill>
                  <a:schemeClr val="bg1"/>
                </a:solidFill>
                <a:latin typeface="Times New Roman" panose="02020603050405020304" pitchFamily="18" charset="0"/>
                <a:ea typeface="+mn-ea"/>
                <a:cs typeface="Times New Roman" panose="02020603050405020304" pitchFamily="18" charset="0"/>
              </a:rPr>
              <a:t>EXPLORATORY	</a:t>
            </a:r>
            <a:r>
              <a:rPr lang="en-US" sz="2160" kern="1200" spc="-306">
                <a:solidFill>
                  <a:schemeClr val="bg1"/>
                </a:solidFill>
                <a:latin typeface="Times New Roman" panose="02020603050405020304" pitchFamily="18" charset="0"/>
                <a:ea typeface="+mn-ea"/>
                <a:cs typeface="Times New Roman" panose="02020603050405020304" pitchFamily="18" charset="0"/>
              </a:rPr>
              <a:t>DATA  </a:t>
            </a:r>
            <a:r>
              <a:rPr lang="en-US" sz="2160" kern="1200" spc="-297">
                <a:solidFill>
                  <a:schemeClr val="bg1"/>
                </a:solidFill>
                <a:latin typeface="Times New Roman" panose="02020603050405020304" pitchFamily="18" charset="0"/>
                <a:ea typeface="+mn-ea"/>
                <a:cs typeface="Times New Roman" panose="02020603050405020304" pitchFamily="18" charset="0"/>
              </a:rPr>
              <a:t> </a:t>
            </a:r>
            <a:r>
              <a:rPr lang="en-US" sz="2160" kern="1200" spc="-203">
                <a:solidFill>
                  <a:schemeClr val="bg1"/>
                </a:solidFill>
                <a:latin typeface="Times New Roman" panose="02020603050405020304" pitchFamily="18" charset="0"/>
                <a:ea typeface="+mn-ea"/>
                <a:cs typeface="Times New Roman" panose="02020603050405020304" pitchFamily="18" charset="0"/>
              </a:rPr>
              <a:t>ANALYSIS	</a:t>
            </a:r>
            <a:r>
              <a:rPr lang="en-US" sz="2160" kern="1200" spc="-77">
                <a:solidFill>
                  <a:schemeClr val="bg1"/>
                </a:solidFill>
                <a:latin typeface="Times New Roman" panose="02020603050405020304" pitchFamily="18" charset="0"/>
                <a:ea typeface="+mn-ea"/>
                <a:cs typeface="Times New Roman" panose="02020603050405020304" pitchFamily="18" charset="0"/>
              </a:rPr>
              <a:t>WITH	</a:t>
            </a:r>
            <a:r>
              <a:rPr lang="en-US" sz="2160" kern="1200" spc="-194">
                <a:solidFill>
                  <a:schemeClr val="bg1"/>
                </a:solidFill>
                <a:latin typeface="Times New Roman" panose="02020603050405020304" pitchFamily="18" charset="0"/>
                <a:ea typeface="+mn-ea"/>
                <a:cs typeface="Times New Roman" panose="02020603050405020304" pitchFamily="18" charset="0"/>
              </a:rPr>
              <a:t>SEABORN	</a:t>
            </a:r>
            <a:r>
              <a:rPr lang="en-US" sz="2160" kern="1200" spc="-266">
                <a:solidFill>
                  <a:schemeClr val="bg1"/>
                </a:solidFill>
                <a:latin typeface="Times New Roman" panose="02020603050405020304" pitchFamily="18" charset="0"/>
                <a:ea typeface="+mn-ea"/>
                <a:cs typeface="Times New Roman" panose="02020603050405020304" pitchFamily="18" charset="0"/>
              </a:rPr>
              <a:t>PLOTS</a:t>
            </a:r>
            <a:endParaRPr lang="en-US" sz="240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17</a:t>
            </a:fld>
            <a:endParaRPr lang="en-US">
              <a:solidFill>
                <a:schemeClr val="bg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44590" y="4969565"/>
            <a:ext cx="11047410" cy="1888435"/>
          </a:xfrm>
          <a:prstGeom prst="rect">
            <a:avLst/>
          </a:prstGeom>
        </p:spPr>
        <p:txBody>
          <a:bodyPr>
            <a:normAutofit fontScale="25000" lnSpcReduction="20000"/>
          </a:bodyPr>
          <a:lstStyle/>
          <a:p>
            <a:pPr marL="0" indent="0">
              <a:buNone/>
            </a:pPr>
            <a:r>
              <a:rPr lang="en-GB" sz="6400" dirty="0">
                <a:solidFill>
                  <a:schemeClr val="bg1"/>
                </a:solidFill>
                <a:latin typeface="Times New Roman" panose="02020603050405020304" pitchFamily="18" charset="0"/>
                <a:cs typeface="Times New Roman" panose="02020603050405020304" pitchFamily="18" charset="0"/>
              </a:rPr>
              <a:t>Class 0 = Unsuccessful launch and Class 1 = Successful launch</a:t>
            </a:r>
          </a:p>
          <a:p>
            <a:pPr marL="285750" indent="-285750">
              <a:buFont typeface="Arial" panose="020B0604020202020204" pitchFamily="34" charset="0"/>
              <a:buChar char="•"/>
            </a:pPr>
            <a:r>
              <a:rPr lang="en-GB" sz="6400" dirty="0">
                <a:solidFill>
                  <a:schemeClr val="bg1"/>
                </a:solidFill>
                <a:latin typeface="Times New Roman" panose="02020603050405020304" pitchFamily="18" charset="0"/>
                <a:cs typeface="Times New Roman" panose="02020603050405020304" pitchFamily="18" charset="0"/>
              </a:rPr>
              <a:t>As the number of flights increases, the rate of success at a launch site increases. </a:t>
            </a:r>
          </a:p>
          <a:p>
            <a:pPr marL="285750" indent="-285750"/>
            <a:r>
              <a:rPr lang="en-GB" sz="6400" dirty="0">
                <a:solidFill>
                  <a:schemeClr val="bg1"/>
                </a:solidFill>
                <a:latin typeface="Times New Roman" panose="02020603050405020304" pitchFamily="18" charset="0"/>
                <a:cs typeface="Times New Roman" panose="02020603050405020304" pitchFamily="18" charset="0"/>
              </a:rPr>
              <a:t>Most of the early flights (flight numbers &lt; 30) were launched from CCAFS SLC 40, and were generally successful. </a:t>
            </a:r>
          </a:p>
          <a:p>
            <a:pPr marL="285750" indent="-285750"/>
            <a:r>
              <a:rPr lang="en-US" sz="6400" spc="-20" dirty="0">
                <a:solidFill>
                  <a:schemeClr val="bg1"/>
                </a:solidFill>
                <a:latin typeface="Times New Roman" panose="02020603050405020304" pitchFamily="18" charset="0"/>
                <a:cs typeface="Times New Roman" panose="02020603050405020304" pitchFamily="18" charset="0"/>
              </a:rPr>
              <a:t>CCAFS appears </a:t>
            </a:r>
            <a:r>
              <a:rPr lang="en-US" sz="6400" spc="-15" dirty="0">
                <a:solidFill>
                  <a:schemeClr val="bg1"/>
                </a:solidFill>
                <a:latin typeface="Times New Roman" panose="02020603050405020304" pitchFamily="18" charset="0"/>
                <a:cs typeface="Times New Roman" panose="02020603050405020304" pitchFamily="18" charset="0"/>
              </a:rPr>
              <a:t>to </a:t>
            </a:r>
            <a:r>
              <a:rPr lang="en-US" sz="6400" spc="-5" dirty="0">
                <a:solidFill>
                  <a:schemeClr val="bg1"/>
                </a:solidFill>
                <a:latin typeface="Times New Roman" panose="02020603050405020304" pitchFamily="18" charset="0"/>
                <a:cs typeface="Times New Roman" panose="02020603050405020304" pitchFamily="18" charset="0"/>
              </a:rPr>
              <a:t>be the main </a:t>
            </a:r>
            <a:r>
              <a:rPr lang="en-US" sz="6400" spc="-10" dirty="0">
                <a:solidFill>
                  <a:schemeClr val="bg1"/>
                </a:solidFill>
                <a:latin typeface="Times New Roman" panose="02020603050405020304" pitchFamily="18" charset="0"/>
                <a:cs typeface="Times New Roman" panose="02020603050405020304" pitchFamily="18" charset="0"/>
              </a:rPr>
              <a:t>launch </a:t>
            </a:r>
            <a:r>
              <a:rPr lang="en-US" sz="6400" spc="-15" dirty="0">
                <a:solidFill>
                  <a:schemeClr val="bg1"/>
                </a:solidFill>
                <a:latin typeface="Times New Roman" panose="02020603050405020304" pitchFamily="18" charset="0"/>
                <a:cs typeface="Times New Roman" panose="02020603050405020304" pitchFamily="18" charset="0"/>
              </a:rPr>
              <a:t>site </a:t>
            </a:r>
            <a:r>
              <a:rPr lang="en-US" sz="6400" spc="-5" dirty="0">
                <a:solidFill>
                  <a:schemeClr val="bg1"/>
                </a:solidFill>
                <a:latin typeface="Times New Roman" panose="02020603050405020304" pitchFamily="18" charset="0"/>
                <a:cs typeface="Times New Roman" panose="02020603050405020304" pitchFamily="18" charset="0"/>
              </a:rPr>
              <a:t>as it has the </a:t>
            </a:r>
            <a:r>
              <a:rPr lang="en-US" sz="6400" spc="-20" dirty="0">
                <a:solidFill>
                  <a:schemeClr val="bg1"/>
                </a:solidFill>
                <a:latin typeface="Times New Roman" panose="02020603050405020304" pitchFamily="18" charset="0"/>
                <a:cs typeface="Times New Roman" panose="02020603050405020304" pitchFamily="18" charset="0"/>
              </a:rPr>
              <a:t>most</a:t>
            </a:r>
            <a:r>
              <a:rPr lang="en-US" sz="6400" spc="-90" dirty="0">
                <a:solidFill>
                  <a:schemeClr val="bg1"/>
                </a:solidFill>
                <a:latin typeface="Times New Roman" panose="02020603050405020304" pitchFamily="18" charset="0"/>
                <a:cs typeface="Times New Roman" panose="02020603050405020304" pitchFamily="18" charset="0"/>
              </a:rPr>
              <a:t> </a:t>
            </a:r>
            <a:r>
              <a:rPr lang="en-US" sz="6400" spc="-20" dirty="0">
                <a:solidFill>
                  <a:schemeClr val="bg1"/>
                </a:solidFill>
                <a:latin typeface="Times New Roman" panose="02020603050405020304" pitchFamily="18" charset="0"/>
                <a:cs typeface="Times New Roman" panose="02020603050405020304" pitchFamily="18" charset="0"/>
              </a:rPr>
              <a:t>volume.</a:t>
            </a:r>
            <a:endParaRPr lang="en-GB" sz="6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sz="32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199" y="1"/>
            <a:ext cx="10515600" cy="7553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Flight Number vs. Launch Site</a:t>
            </a:r>
          </a:p>
        </p:txBody>
      </p:sp>
      <p:pic>
        <p:nvPicPr>
          <p:cNvPr id="2" name="Picture 1">
            <a:extLst>
              <a:ext uri="{FF2B5EF4-FFF2-40B4-BE49-F238E27FC236}">
                <a16:creationId xmlns:a16="http://schemas.microsoft.com/office/drawing/2014/main" id="{37D58FE4-009B-0F5D-FB5B-FFB208DAC6EA}"/>
              </a:ext>
            </a:extLst>
          </p:cNvPr>
          <p:cNvPicPr>
            <a:picLocks noChangeAspect="1"/>
          </p:cNvPicPr>
          <p:nvPr/>
        </p:nvPicPr>
        <p:blipFill>
          <a:blip r:embed="rId2"/>
          <a:stretch>
            <a:fillRect/>
          </a:stretch>
        </p:blipFill>
        <p:spPr>
          <a:xfrm>
            <a:off x="914400" y="755375"/>
            <a:ext cx="10657490" cy="421419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18</a:t>
            </a:fld>
            <a:endParaRPr lang="en-US">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232452" y="233850"/>
            <a:ext cx="10121348"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Payload vs. Launch Site</a:t>
            </a:r>
          </a:p>
        </p:txBody>
      </p:sp>
      <p:sp>
        <p:nvSpPr>
          <p:cNvPr id="2" name="Content Placeholder 2">
            <a:extLst>
              <a:ext uri="{FF2B5EF4-FFF2-40B4-BE49-F238E27FC236}">
                <a16:creationId xmlns:a16="http://schemas.microsoft.com/office/drawing/2014/main" id="{014C2143-6123-1AF2-34F5-CD01C5300D6C}"/>
              </a:ext>
            </a:extLst>
          </p:cNvPr>
          <p:cNvSpPr txBox="1">
            <a:spLocks/>
          </p:cNvSpPr>
          <p:nvPr/>
        </p:nvSpPr>
        <p:spPr>
          <a:xfrm>
            <a:off x="1232452" y="4969565"/>
            <a:ext cx="10959548" cy="188843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GB" sz="2900" dirty="0">
                <a:solidFill>
                  <a:schemeClr val="bg1"/>
                </a:solidFill>
                <a:latin typeface="Times New Roman" panose="02020603050405020304" pitchFamily="18" charset="0"/>
                <a:cs typeface="Times New Roman" panose="02020603050405020304" pitchFamily="18" charset="0"/>
              </a:rPr>
              <a:t>Class 0 = Unsuccessful launch and Class 1 = Successful launch</a:t>
            </a:r>
          </a:p>
          <a:p>
            <a:pPr marL="285750" indent="-285750">
              <a:buFont typeface="Arial" panose="020B0604020202020204" pitchFamily="34" charset="0"/>
              <a:buChar char="•"/>
            </a:pPr>
            <a:r>
              <a:rPr lang="en-GB" sz="2900" dirty="0">
                <a:solidFill>
                  <a:schemeClr val="bg1"/>
                </a:solidFill>
                <a:latin typeface="Times New Roman" panose="02020603050405020304" pitchFamily="18" charset="0"/>
                <a:cs typeface="Times New Roman" panose="02020603050405020304" pitchFamily="18" charset="0"/>
              </a:rPr>
              <a:t>Above a </a:t>
            </a:r>
            <a:r>
              <a:rPr lang="en-GB" sz="2200" dirty="0">
                <a:solidFill>
                  <a:schemeClr val="bg1"/>
                </a:solidFill>
                <a:latin typeface="Times New Roman" panose="02020603050405020304" pitchFamily="18" charset="0"/>
                <a:cs typeface="Times New Roman" panose="02020603050405020304" pitchFamily="18" charset="0"/>
              </a:rPr>
              <a:t>payload</a:t>
            </a:r>
            <a:r>
              <a:rPr lang="en-GB" sz="2900" dirty="0">
                <a:solidFill>
                  <a:schemeClr val="bg1"/>
                </a:solidFill>
                <a:latin typeface="Times New Roman" panose="02020603050405020304" pitchFamily="18" charset="0"/>
                <a:cs typeface="Times New Roman" panose="02020603050405020304" pitchFamily="18" charset="0"/>
              </a:rPr>
              <a:t> mass of around 7000 kg, there are very few unsuccessful landings, but there is also far less data for these heavier launches.</a:t>
            </a:r>
          </a:p>
          <a:p>
            <a:pPr marL="285750" indent="-285750"/>
            <a:r>
              <a:rPr lang="en-GB" sz="2900" dirty="0">
                <a:solidFill>
                  <a:schemeClr val="bg1"/>
                </a:solidFill>
                <a:latin typeface="Times New Roman" panose="02020603050405020304" pitchFamily="18" charset="0"/>
                <a:cs typeface="Times New Roman" panose="02020603050405020304" pitchFamily="18" charset="0"/>
              </a:rPr>
              <a:t>VAFB-SLC </a:t>
            </a:r>
            <a:r>
              <a:rPr lang="en-GB" sz="2900" dirty="0" err="1">
                <a:solidFill>
                  <a:schemeClr val="bg1"/>
                </a:solidFill>
                <a:latin typeface="Times New Roman" panose="02020603050405020304" pitchFamily="18" charset="0"/>
                <a:cs typeface="Times New Roman" panose="02020603050405020304" pitchFamily="18" charset="0"/>
              </a:rPr>
              <a:t>launchsite</a:t>
            </a:r>
            <a:r>
              <a:rPr lang="en-GB" sz="2900" dirty="0">
                <a:solidFill>
                  <a:schemeClr val="bg1"/>
                </a:solidFill>
                <a:latin typeface="Times New Roman" panose="02020603050405020304" pitchFamily="18" charset="0"/>
                <a:cs typeface="Times New Roman" panose="02020603050405020304" pitchFamily="18" charset="0"/>
              </a:rPr>
              <a:t> there are no rockets launched for </a:t>
            </a:r>
            <a:r>
              <a:rPr lang="en-GB" sz="2900" dirty="0" err="1">
                <a:solidFill>
                  <a:schemeClr val="bg1"/>
                </a:solidFill>
                <a:latin typeface="Times New Roman" panose="02020603050405020304" pitchFamily="18" charset="0"/>
                <a:cs typeface="Times New Roman" panose="02020603050405020304" pitchFamily="18" charset="0"/>
              </a:rPr>
              <a:t>heavypayload</a:t>
            </a:r>
            <a:r>
              <a:rPr lang="en-GB" sz="2900" dirty="0">
                <a:solidFill>
                  <a:schemeClr val="bg1"/>
                </a:solidFill>
                <a:latin typeface="Times New Roman" panose="02020603050405020304" pitchFamily="18" charset="0"/>
                <a:cs typeface="Times New Roman" panose="02020603050405020304" pitchFamily="18" charset="0"/>
              </a:rPr>
              <a:t> mass (greater than 10,000)</a:t>
            </a:r>
          </a:p>
          <a:p>
            <a:pPr marL="285750" indent="-285750"/>
            <a:endParaRPr lang="en-GB" sz="2900" dirty="0">
              <a:solidFill>
                <a:schemeClr val="bg1"/>
              </a:solidFill>
              <a:latin typeface="Times New Roman" panose="02020603050405020304" pitchFamily="18" charset="0"/>
              <a:cs typeface="Times New Roman" panose="02020603050405020304" pitchFamily="18" charset="0"/>
            </a:endParaRPr>
          </a:p>
          <a:p>
            <a:pPr marL="285750" indent="-285750"/>
            <a:endParaRPr lang="en-GB"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CF00BD7-5911-0227-9637-538DFF717AF8}"/>
              </a:ext>
            </a:extLst>
          </p:cNvPr>
          <p:cNvPicPr>
            <a:picLocks noChangeAspect="1"/>
          </p:cNvPicPr>
          <p:nvPr/>
        </p:nvPicPr>
        <p:blipFill>
          <a:blip r:embed="rId3"/>
          <a:stretch>
            <a:fillRect/>
          </a:stretch>
        </p:blipFill>
        <p:spPr>
          <a:xfrm>
            <a:off x="838200" y="782899"/>
            <a:ext cx="10691648" cy="418666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19</a:t>
            </a:fld>
            <a:endParaRPr lang="en-US">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285461" y="1"/>
            <a:ext cx="10000150" cy="7818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Success Rate vs. Orbit Type</a:t>
            </a:r>
          </a:p>
        </p:txBody>
      </p:sp>
      <p:sp>
        <p:nvSpPr>
          <p:cNvPr id="2" name="Content Placeholder 2">
            <a:extLst>
              <a:ext uri="{FF2B5EF4-FFF2-40B4-BE49-F238E27FC236}">
                <a16:creationId xmlns:a16="http://schemas.microsoft.com/office/drawing/2014/main" id="{716DABD9-8E04-D9D8-AFA8-2E2AF2250B7A}"/>
              </a:ext>
            </a:extLst>
          </p:cNvPr>
          <p:cNvSpPr txBox="1">
            <a:spLocks/>
          </p:cNvSpPr>
          <p:nvPr/>
        </p:nvSpPr>
        <p:spPr>
          <a:xfrm>
            <a:off x="1285460" y="4969565"/>
            <a:ext cx="10906539" cy="18884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2700" marR="5080">
              <a:lnSpc>
                <a:spcPct val="120800"/>
              </a:lnSpc>
              <a:spcBef>
                <a:spcPts val="100"/>
              </a:spcBef>
            </a:pPr>
            <a:r>
              <a:rPr lang="en-US" sz="1600" spc="-15" dirty="0">
                <a:solidFill>
                  <a:schemeClr val="bg1"/>
                </a:solidFill>
                <a:latin typeface="Times New Roman" panose="02020603050405020304" pitchFamily="18" charset="0"/>
                <a:cs typeface="Times New Roman" panose="02020603050405020304" pitchFamily="18" charset="0"/>
              </a:rPr>
              <a:t>ES-L1</a:t>
            </a:r>
            <a:r>
              <a:rPr lang="en-US" sz="1600" spc="-20" dirty="0">
                <a:solidFill>
                  <a:schemeClr val="bg1"/>
                </a:solidFill>
                <a:latin typeface="Times New Roman" panose="02020603050405020304" pitchFamily="18" charset="0"/>
                <a:cs typeface="Times New Roman" panose="02020603050405020304" pitchFamily="18" charset="0"/>
              </a:rPr>
              <a:t>, </a:t>
            </a:r>
            <a:r>
              <a:rPr lang="en-US" sz="1600" spc="-25" dirty="0">
                <a:solidFill>
                  <a:schemeClr val="bg1"/>
                </a:solidFill>
                <a:latin typeface="Times New Roman" panose="02020603050405020304" pitchFamily="18" charset="0"/>
                <a:cs typeface="Times New Roman" panose="02020603050405020304" pitchFamily="18" charset="0"/>
              </a:rPr>
              <a:t>GEO</a:t>
            </a:r>
            <a:r>
              <a:rPr lang="en-US" sz="1600" spc="-20" dirty="0">
                <a:solidFill>
                  <a:schemeClr val="bg1"/>
                </a:solidFill>
                <a:latin typeface="Times New Roman" panose="02020603050405020304" pitchFamily="18" charset="0"/>
                <a:cs typeface="Times New Roman" panose="02020603050405020304" pitchFamily="18" charset="0"/>
              </a:rPr>
              <a:t>, HEO</a:t>
            </a:r>
            <a:r>
              <a:rPr lang="en-US" sz="1600" spc="-15" dirty="0">
                <a:solidFill>
                  <a:schemeClr val="bg1"/>
                </a:solidFill>
                <a:latin typeface="Times New Roman" panose="02020603050405020304" pitchFamily="18" charset="0"/>
                <a:cs typeface="Times New Roman" panose="02020603050405020304" pitchFamily="18" charset="0"/>
              </a:rPr>
              <a:t>, </a:t>
            </a:r>
            <a:r>
              <a:rPr lang="en-US" sz="1600" spc="-10" dirty="0">
                <a:solidFill>
                  <a:schemeClr val="bg1"/>
                </a:solidFill>
                <a:latin typeface="Times New Roman" panose="02020603050405020304" pitchFamily="18" charset="0"/>
                <a:cs typeface="Times New Roman" panose="02020603050405020304" pitchFamily="18" charset="0"/>
              </a:rPr>
              <a:t>SSO</a:t>
            </a:r>
            <a:r>
              <a:rPr lang="en-US" sz="1600" spc="-15" dirty="0">
                <a:solidFill>
                  <a:schemeClr val="bg1"/>
                </a:solidFill>
                <a:latin typeface="Times New Roman" panose="02020603050405020304" pitchFamily="18" charset="0"/>
                <a:cs typeface="Times New Roman" panose="02020603050405020304" pitchFamily="18" charset="0"/>
              </a:rPr>
              <a:t> </a:t>
            </a:r>
            <a:r>
              <a:rPr lang="en-US" sz="1600" spc="-5" dirty="0">
                <a:solidFill>
                  <a:schemeClr val="bg1"/>
                </a:solidFill>
                <a:latin typeface="Times New Roman" panose="02020603050405020304" pitchFamily="18" charset="0"/>
                <a:cs typeface="Times New Roman" panose="02020603050405020304" pitchFamily="18" charset="0"/>
              </a:rPr>
              <a:t>has </a:t>
            </a:r>
            <a:r>
              <a:rPr lang="en-US" sz="1600" spc="-20" dirty="0">
                <a:solidFill>
                  <a:schemeClr val="bg1"/>
                </a:solidFill>
                <a:latin typeface="Times New Roman" panose="02020603050405020304" pitchFamily="18" charset="0"/>
                <a:cs typeface="Times New Roman" panose="02020603050405020304" pitchFamily="18" charset="0"/>
              </a:rPr>
              <a:t>100% </a:t>
            </a:r>
            <a:r>
              <a:rPr lang="en-US" sz="1600" spc="-10" dirty="0">
                <a:solidFill>
                  <a:schemeClr val="bg1"/>
                </a:solidFill>
                <a:latin typeface="Times New Roman" panose="02020603050405020304" pitchFamily="18" charset="0"/>
                <a:cs typeface="Times New Roman" panose="02020603050405020304" pitchFamily="18" charset="0"/>
              </a:rPr>
              <a:t>success</a:t>
            </a:r>
            <a:r>
              <a:rPr lang="en-US" sz="1600" spc="45" dirty="0">
                <a:solidFill>
                  <a:schemeClr val="bg1"/>
                </a:solidFill>
                <a:latin typeface="Times New Roman" panose="02020603050405020304" pitchFamily="18" charset="0"/>
                <a:cs typeface="Times New Roman" panose="02020603050405020304" pitchFamily="18" charset="0"/>
              </a:rPr>
              <a:t> </a:t>
            </a:r>
            <a:r>
              <a:rPr lang="en-US" sz="1600" spc="-40" dirty="0">
                <a:solidFill>
                  <a:schemeClr val="bg1"/>
                </a:solidFill>
                <a:latin typeface="Times New Roman" panose="02020603050405020304" pitchFamily="18" charset="0"/>
                <a:cs typeface="Times New Roman" panose="02020603050405020304" pitchFamily="18" charset="0"/>
              </a:rPr>
              <a:t>rate</a:t>
            </a:r>
          </a:p>
          <a:p>
            <a:pPr marL="12700" marR="5080">
              <a:lnSpc>
                <a:spcPct val="120800"/>
              </a:lnSpc>
              <a:spcBef>
                <a:spcPts val="100"/>
              </a:spcBef>
            </a:pPr>
            <a:r>
              <a:rPr lang="en-US" sz="1600" dirty="0">
                <a:solidFill>
                  <a:schemeClr val="bg1"/>
                </a:solidFill>
                <a:latin typeface="Times New Roman" panose="02020603050405020304" pitchFamily="18" charset="0"/>
                <a:cs typeface="Times New Roman" panose="02020603050405020304" pitchFamily="18" charset="0"/>
              </a:rPr>
              <a:t>ISS, LEO, MEO, PO have over 60% success rate</a:t>
            </a:r>
          </a:p>
          <a:p>
            <a:pPr marL="12700">
              <a:lnSpc>
                <a:spcPct val="100000"/>
              </a:lnSpc>
              <a:spcBef>
                <a:spcPts val="250"/>
              </a:spcBef>
            </a:pPr>
            <a:r>
              <a:rPr lang="en-US" sz="1600" spc="-25" dirty="0">
                <a:solidFill>
                  <a:schemeClr val="bg1"/>
                </a:solidFill>
                <a:latin typeface="Times New Roman" panose="02020603050405020304" pitchFamily="18" charset="0"/>
                <a:cs typeface="Times New Roman" panose="02020603050405020304" pitchFamily="18" charset="0"/>
              </a:rPr>
              <a:t>VLEO</a:t>
            </a:r>
            <a:r>
              <a:rPr lang="en-US" sz="1600" spc="-20" dirty="0">
                <a:solidFill>
                  <a:schemeClr val="bg1"/>
                </a:solidFill>
                <a:latin typeface="Times New Roman" panose="02020603050405020304" pitchFamily="18" charset="0"/>
                <a:cs typeface="Times New Roman" panose="02020603050405020304" pitchFamily="18" charset="0"/>
              </a:rPr>
              <a:t> </a:t>
            </a:r>
            <a:r>
              <a:rPr lang="en-US" sz="1600" spc="-5" dirty="0">
                <a:solidFill>
                  <a:schemeClr val="bg1"/>
                </a:solidFill>
                <a:latin typeface="Times New Roman" panose="02020603050405020304" pitchFamily="18" charset="0"/>
                <a:cs typeface="Times New Roman" panose="02020603050405020304" pitchFamily="18" charset="0"/>
              </a:rPr>
              <a:t>has </a:t>
            </a:r>
            <a:r>
              <a:rPr lang="en-US" sz="1600" spc="-20" dirty="0">
                <a:solidFill>
                  <a:schemeClr val="bg1"/>
                </a:solidFill>
                <a:latin typeface="Times New Roman" panose="02020603050405020304" pitchFamily="18" charset="0"/>
                <a:cs typeface="Times New Roman" panose="02020603050405020304" pitchFamily="18" charset="0"/>
              </a:rPr>
              <a:t>decent </a:t>
            </a:r>
            <a:r>
              <a:rPr lang="en-US" sz="1600" spc="-15" dirty="0">
                <a:solidFill>
                  <a:schemeClr val="bg1"/>
                </a:solidFill>
                <a:latin typeface="Times New Roman" panose="02020603050405020304" pitchFamily="18" charset="0"/>
                <a:cs typeface="Times New Roman" panose="02020603050405020304" pitchFamily="18" charset="0"/>
              </a:rPr>
              <a:t>success </a:t>
            </a:r>
            <a:r>
              <a:rPr lang="en-US" sz="1600" spc="-40" dirty="0">
                <a:solidFill>
                  <a:schemeClr val="bg1"/>
                </a:solidFill>
                <a:latin typeface="Times New Roman" panose="02020603050405020304" pitchFamily="18" charset="0"/>
                <a:cs typeface="Times New Roman" panose="02020603050405020304" pitchFamily="18" charset="0"/>
              </a:rPr>
              <a:t>rate </a:t>
            </a:r>
            <a:r>
              <a:rPr lang="en-US" sz="1600" spc="-5" dirty="0">
                <a:solidFill>
                  <a:schemeClr val="bg1"/>
                </a:solidFill>
                <a:latin typeface="Times New Roman" panose="02020603050405020304" pitchFamily="18" charset="0"/>
                <a:cs typeface="Times New Roman" panose="02020603050405020304" pitchFamily="18" charset="0"/>
              </a:rPr>
              <a:t>and</a:t>
            </a:r>
            <a:r>
              <a:rPr lang="en-US" sz="1600" spc="150" dirty="0">
                <a:solidFill>
                  <a:schemeClr val="bg1"/>
                </a:solidFill>
                <a:latin typeface="Times New Roman" panose="02020603050405020304" pitchFamily="18" charset="0"/>
                <a:cs typeface="Times New Roman" panose="02020603050405020304" pitchFamily="18" charset="0"/>
              </a:rPr>
              <a:t> </a:t>
            </a:r>
            <a:r>
              <a:rPr lang="en-US" sz="1600" spc="-25" dirty="0">
                <a:solidFill>
                  <a:schemeClr val="bg1"/>
                </a:solidFill>
                <a:latin typeface="Times New Roman" panose="02020603050405020304" pitchFamily="18" charset="0"/>
                <a:cs typeface="Times New Roman" panose="02020603050405020304" pitchFamily="18" charset="0"/>
              </a:rPr>
              <a:t>attempts</a:t>
            </a:r>
            <a:endParaRPr lang="en-US" sz="1600" dirty="0">
              <a:solidFill>
                <a:schemeClr val="bg1"/>
              </a:solidFill>
              <a:latin typeface="Times New Roman" panose="02020603050405020304" pitchFamily="18" charset="0"/>
              <a:cs typeface="Times New Roman" panose="02020603050405020304" pitchFamily="18" charset="0"/>
            </a:endParaRPr>
          </a:p>
          <a:p>
            <a:pPr marL="12700">
              <a:lnSpc>
                <a:spcPct val="100000"/>
              </a:lnSpc>
              <a:spcBef>
                <a:spcPts val="395"/>
              </a:spcBef>
            </a:pPr>
            <a:r>
              <a:rPr lang="en-US" sz="1600" spc="-5" dirty="0">
                <a:solidFill>
                  <a:schemeClr val="bg1"/>
                </a:solidFill>
                <a:latin typeface="Times New Roman" panose="02020603050405020304" pitchFamily="18" charset="0"/>
                <a:cs typeface="Times New Roman" panose="02020603050405020304" pitchFamily="18" charset="0"/>
              </a:rPr>
              <a:t>SO</a:t>
            </a:r>
            <a:r>
              <a:rPr lang="en-US" sz="1600" spc="-15" dirty="0">
                <a:solidFill>
                  <a:schemeClr val="bg1"/>
                </a:solidFill>
                <a:latin typeface="Times New Roman" panose="02020603050405020304" pitchFamily="18" charset="0"/>
                <a:cs typeface="Times New Roman" panose="02020603050405020304" pitchFamily="18" charset="0"/>
              </a:rPr>
              <a:t> </a:t>
            </a:r>
            <a:r>
              <a:rPr lang="en-US" sz="1600" spc="-5" dirty="0">
                <a:solidFill>
                  <a:schemeClr val="bg1"/>
                </a:solidFill>
                <a:latin typeface="Times New Roman" panose="02020603050405020304" pitchFamily="18" charset="0"/>
                <a:cs typeface="Times New Roman" panose="02020603050405020304" pitchFamily="18" charset="0"/>
              </a:rPr>
              <a:t>has </a:t>
            </a:r>
            <a:r>
              <a:rPr lang="en-US" sz="1600" spc="-15" dirty="0">
                <a:solidFill>
                  <a:schemeClr val="bg1"/>
                </a:solidFill>
                <a:latin typeface="Times New Roman" panose="02020603050405020304" pitchFamily="18" charset="0"/>
                <a:cs typeface="Times New Roman" panose="02020603050405020304" pitchFamily="18" charset="0"/>
              </a:rPr>
              <a:t>0% success</a:t>
            </a:r>
            <a:r>
              <a:rPr lang="en-US" sz="1600" spc="85" dirty="0">
                <a:solidFill>
                  <a:schemeClr val="bg1"/>
                </a:solidFill>
                <a:latin typeface="Times New Roman" panose="02020603050405020304" pitchFamily="18" charset="0"/>
                <a:cs typeface="Times New Roman" panose="02020603050405020304" pitchFamily="18" charset="0"/>
              </a:rPr>
              <a:t> </a:t>
            </a:r>
            <a:r>
              <a:rPr lang="en-US" sz="1600" spc="-40" dirty="0">
                <a:solidFill>
                  <a:schemeClr val="bg1"/>
                </a:solidFill>
                <a:latin typeface="Times New Roman" panose="02020603050405020304" pitchFamily="18" charset="0"/>
                <a:cs typeface="Times New Roman" panose="02020603050405020304" pitchFamily="18" charset="0"/>
              </a:rPr>
              <a:t>rate</a:t>
            </a:r>
            <a:endParaRPr lang="en-US" sz="1600" dirty="0">
              <a:solidFill>
                <a:schemeClr val="bg1"/>
              </a:solidFill>
              <a:latin typeface="Times New Roman" panose="02020603050405020304" pitchFamily="18" charset="0"/>
              <a:cs typeface="Times New Roman" panose="02020603050405020304" pitchFamily="18" charset="0"/>
            </a:endParaRPr>
          </a:p>
          <a:p>
            <a:pPr marL="12700">
              <a:lnSpc>
                <a:spcPct val="100000"/>
              </a:lnSpc>
              <a:spcBef>
                <a:spcPts val="565"/>
              </a:spcBef>
            </a:pPr>
            <a:r>
              <a:rPr lang="en-US" sz="1600" spc="-40" dirty="0">
                <a:solidFill>
                  <a:schemeClr val="bg1"/>
                </a:solidFill>
                <a:latin typeface="Times New Roman" panose="02020603050405020304" pitchFamily="18" charset="0"/>
                <a:cs typeface="Times New Roman" panose="02020603050405020304" pitchFamily="18" charset="0"/>
              </a:rPr>
              <a:t>GTO</a:t>
            </a:r>
            <a:r>
              <a:rPr lang="en-US" sz="1600" spc="-20" dirty="0">
                <a:solidFill>
                  <a:schemeClr val="bg1"/>
                </a:solidFill>
                <a:latin typeface="Times New Roman" panose="02020603050405020304" pitchFamily="18" charset="0"/>
                <a:cs typeface="Times New Roman" panose="02020603050405020304" pitchFamily="18" charset="0"/>
              </a:rPr>
              <a:t> </a:t>
            </a:r>
            <a:r>
              <a:rPr lang="en-US" sz="1600" spc="-5" dirty="0">
                <a:solidFill>
                  <a:schemeClr val="bg1"/>
                </a:solidFill>
                <a:latin typeface="Times New Roman" panose="02020603050405020304" pitchFamily="18" charset="0"/>
                <a:cs typeface="Times New Roman" panose="02020603050405020304" pitchFamily="18" charset="0"/>
              </a:rPr>
              <a:t>has the </a:t>
            </a:r>
            <a:r>
              <a:rPr lang="en-US" sz="1600" spc="-20" dirty="0">
                <a:solidFill>
                  <a:schemeClr val="bg1"/>
                </a:solidFill>
                <a:latin typeface="Times New Roman" panose="02020603050405020304" pitchFamily="18" charset="0"/>
                <a:cs typeface="Times New Roman" panose="02020603050405020304" pitchFamily="18" charset="0"/>
              </a:rPr>
              <a:t>around 50% </a:t>
            </a:r>
            <a:r>
              <a:rPr lang="en-US" sz="1600" spc="-15" dirty="0">
                <a:solidFill>
                  <a:schemeClr val="bg1"/>
                </a:solidFill>
                <a:latin typeface="Times New Roman" panose="02020603050405020304" pitchFamily="18" charset="0"/>
                <a:cs typeface="Times New Roman" panose="02020603050405020304" pitchFamily="18" charset="0"/>
              </a:rPr>
              <a:t>success </a:t>
            </a:r>
            <a:r>
              <a:rPr lang="en-US" sz="1600" spc="-40" dirty="0">
                <a:solidFill>
                  <a:schemeClr val="bg1"/>
                </a:solidFill>
                <a:latin typeface="Times New Roman" panose="02020603050405020304" pitchFamily="18" charset="0"/>
                <a:cs typeface="Times New Roman" panose="02020603050405020304" pitchFamily="18" charset="0"/>
              </a:rPr>
              <a:t>rate </a:t>
            </a:r>
            <a:r>
              <a:rPr lang="en-US" sz="1600" spc="-15" dirty="0">
                <a:solidFill>
                  <a:schemeClr val="bg1"/>
                </a:solidFill>
                <a:latin typeface="Times New Roman" panose="02020603050405020304" pitchFamily="18" charset="0"/>
                <a:cs typeface="Times New Roman" panose="02020603050405020304" pitchFamily="18" charset="0"/>
              </a:rPr>
              <a:t>but </a:t>
            </a:r>
            <a:r>
              <a:rPr lang="en-US" sz="1600" spc="-20" dirty="0">
                <a:solidFill>
                  <a:schemeClr val="bg1"/>
                </a:solidFill>
                <a:latin typeface="Times New Roman" panose="02020603050405020304" pitchFamily="18" charset="0"/>
                <a:cs typeface="Times New Roman" panose="02020603050405020304" pitchFamily="18" charset="0"/>
              </a:rPr>
              <a:t>largest</a:t>
            </a:r>
            <a:r>
              <a:rPr lang="en-US" sz="1600" spc="225" dirty="0">
                <a:solidFill>
                  <a:schemeClr val="bg1"/>
                </a:solidFill>
                <a:latin typeface="Times New Roman" panose="02020603050405020304" pitchFamily="18" charset="0"/>
                <a:cs typeface="Times New Roman" panose="02020603050405020304" pitchFamily="18" charset="0"/>
              </a:rPr>
              <a:t> </a:t>
            </a:r>
            <a:r>
              <a:rPr lang="en-US" sz="1600" spc="-5" dirty="0">
                <a:solidFill>
                  <a:schemeClr val="bg1"/>
                </a:solidFill>
                <a:latin typeface="Times New Roman" panose="02020603050405020304" pitchFamily="18" charset="0"/>
                <a:cs typeface="Times New Roman" panose="02020603050405020304" pitchFamily="18" charset="0"/>
              </a:rPr>
              <a:t>sample</a:t>
            </a: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endParaRPr lang="en-GB" dirty="0">
              <a:solidFill>
                <a:schemeClr val="bg1"/>
              </a:solidFill>
              <a:latin typeface="Times New Roman" panose="02020603050405020304" pitchFamily="18" charset="0"/>
              <a:cs typeface="Times New Roman" panose="02020603050405020304" pitchFamily="18" charset="0"/>
            </a:endParaRPr>
          </a:p>
          <a:p>
            <a:pPr marL="285750" indent="-285750"/>
            <a:endParaRPr lang="en-GB"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326571B-1429-720F-C9CC-0B4E36C63E99}"/>
              </a:ext>
            </a:extLst>
          </p:cNvPr>
          <p:cNvPicPr>
            <a:picLocks noChangeAspect="1"/>
          </p:cNvPicPr>
          <p:nvPr/>
        </p:nvPicPr>
        <p:blipFill>
          <a:blip r:embed="rId3"/>
          <a:stretch>
            <a:fillRect/>
          </a:stretch>
        </p:blipFill>
        <p:spPr>
          <a:xfrm>
            <a:off x="830317" y="657022"/>
            <a:ext cx="10752084" cy="4312543"/>
          </a:xfrm>
          <a:prstGeom prst="rect">
            <a:avLst/>
          </a:prstGeom>
        </p:spPr>
      </p:pic>
      <p:sp>
        <p:nvSpPr>
          <p:cNvPr id="8" name="object 8">
            <a:extLst>
              <a:ext uri="{FF2B5EF4-FFF2-40B4-BE49-F238E27FC236}">
                <a16:creationId xmlns:a16="http://schemas.microsoft.com/office/drawing/2014/main" id="{16E19F57-026F-A5F1-E693-A050681784B6}"/>
              </a:ext>
            </a:extLst>
          </p:cNvPr>
          <p:cNvSpPr txBox="1"/>
          <p:nvPr/>
        </p:nvSpPr>
        <p:spPr>
          <a:xfrm>
            <a:off x="9186660" y="4969566"/>
            <a:ext cx="2528261" cy="124393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chemeClr val="bg1"/>
                </a:solidFill>
                <a:latin typeface="Times New Roman" panose="02020603050405020304" pitchFamily="18" charset="0"/>
                <a:cs typeface="Times New Roman" panose="02020603050405020304" pitchFamily="18" charset="0"/>
              </a:rPr>
              <a:t>Success </a:t>
            </a:r>
            <a:r>
              <a:rPr sz="2000" spc="-25" dirty="0">
                <a:solidFill>
                  <a:schemeClr val="bg1"/>
                </a:solidFill>
                <a:latin typeface="Times New Roman" panose="02020603050405020304" pitchFamily="18" charset="0"/>
                <a:cs typeface="Times New Roman" panose="02020603050405020304" pitchFamily="18" charset="0"/>
              </a:rPr>
              <a:t>Rate </a:t>
            </a:r>
            <a:r>
              <a:rPr sz="2000" spc="-20" dirty="0">
                <a:solidFill>
                  <a:schemeClr val="bg1"/>
                </a:solidFill>
                <a:latin typeface="Times New Roman" panose="02020603050405020304" pitchFamily="18" charset="0"/>
                <a:cs typeface="Times New Roman" panose="02020603050405020304" pitchFamily="18" charset="0"/>
              </a:rPr>
              <a:t>Scale</a:t>
            </a:r>
            <a:r>
              <a:rPr sz="2000" spc="-65" dirty="0">
                <a:solidFill>
                  <a:schemeClr val="bg1"/>
                </a:solidFill>
                <a:latin typeface="Times New Roman" panose="02020603050405020304" pitchFamily="18" charset="0"/>
                <a:cs typeface="Times New Roman" panose="02020603050405020304" pitchFamily="18" charset="0"/>
              </a:rPr>
              <a:t> </a:t>
            </a:r>
            <a:r>
              <a:rPr sz="2000" spc="-5" dirty="0">
                <a:solidFill>
                  <a:schemeClr val="bg1"/>
                </a:solidFill>
                <a:latin typeface="Times New Roman" panose="02020603050405020304" pitchFamily="18" charset="0"/>
                <a:cs typeface="Times New Roman" panose="02020603050405020304" pitchFamily="18" charset="0"/>
              </a:rPr>
              <a:t>with  </a:t>
            </a:r>
            <a:r>
              <a:rPr sz="2000" dirty="0">
                <a:solidFill>
                  <a:schemeClr val="bg1"/>
                </a:solidFill>
                <a:latin typeface="Times New Roman" panose="02020603050405020304" pitchFamily="18" charset="0"/>
                <a:cs typeface="Times New Roman" panose="02020603050405020304" pitchFamily="18" charset="0"/>
              </a:rPr>
              <a:t>0 as</a:t>
            </a:r>
            <a:r>
              <a:rPr sz="2000" spc="-70" dirty="0">
                <a:solidFill>
                  <a:schemeClr val="bg1"/>
                </a:solidFill>
                <a:latin typeface="Times New Roman" panose="02020603050405020304" pitchFamily="18" charset="0"/>
                <a:cs typeface="Times New Roman" panose="02020603050405020304" pitchFamily="18" charset="0"/>
              </a:rPr>
              <a:t> </a:t>
            </a:r>
            <a:r>
              <a:rPr sz="2000" spc="-5" dirty="0">
                <a:solidFill>
                  <a:schemeClr val="bg1"/>
                </a:solidFill>
                <a:latin typeface="Times New Roman" panose="02020603050405020304" pitchFamily="18" charset="0"/>
                <a:cs typeface="Times New Roman" panose="02020603050405020304" pitchFamily="18" charset="0"/>
              </a:rPr>
              <a:t>0%</a:t>
            </a:r>
            <a:endParaRPr sz="2000" dirty="0">
              <a:solidFill>
                <a:schemeClr val="bg1"/>
              </a:solidFill>
              <a:latin typeface="Times New Roman" panose="02020603050405020304" pitchFamily="18" charset="0"/>
              <a:cs typeface="Times New Roman" panose="02020603050405020304" pitchFamily="18" charset="0"/>
            </a:endParaRPr>
          </a:p>
          <a:p>
            <a:pPr marL="12700" marR="1182370">
              <a:lnSpc>
                <a:spcPct val="100000"/>
              </a:lnSpc>
            </a:pPr>
            <a:r>
              <a:rPr sz="2000" dirty="0">
                <a:solidFill>
                  <a:schemeClr val="bg1"/>
                </a:solidFill>
                <a:latin typeface="Times New Roman" panose="02020603050405020304" pitchFamily="18" charset="0"/>
                <a:cs typeface="Times New Roman" panose="02020603050405020304" pitchFamily="18" charset="0"/>
              </a:rPr>
              <a:t>0.6 as</a:t>
            </a:r>
            <a:r>
              <a:rPr sz="2000" spc="-195" dirty="0">
                <a:solidFill>
                  <a:schemeClr val="bg1"/>
                </a:solidFill>
                <a:latin typeface="Times New Roman" panose="02020603050405020304" pitchFamily="18" charset="0"/>
                <a:cs typeface="Times New Roman" panose="02020603050405020304" pitchFamily="18" charset="0"/>
              </a:rPr>
              <a:t> </a:t>
            </a:r>
            <a:r>
              <a:rPr sz="2000" dirty="0">
                <a:solidFill>
                  <a:schemeClr val="bg1"/>
                </a:solidFill>
                <a:latin typeface="Times New Roman" panose="02020603050405020304" pitchFamily="18" charset="0"/>
                <a:cs typeface="Times New Roman" panose="02020603050405020304" pitchFamily="18" charset="0"/>
              </a:rPr>
              <a:t>60%  1 as</a:t>
            </a:r>
            <a:r>
              <a:rPr sz="2000" spc="-125" dirty="0">
                <a:solidFill>
                  <a:schemeClr val="bg1"/>
                </a:solidFill>
                <a:latin typeface="Times New Roman" panose="02020603050405020304" pitchFamily="18" charset="0"/>
                <a:cs typeface="Times New Roman" panose="02020603050405020304" pitchFamily="18" charset="0"/>
              </a:rPr>
              <a:t> </a:t>
            </a:r>
            <a:r>
              <a:rPr sz="2000" spc="-5" dirty="0">
                <a:solidFill>
                  <a:schemeClr val="bg1"/>
                </a:solidFill>
                <a:latin typeface="Times New Roman" panose="02020603050405020304" pitchFamily="18" charset="0"/>
                <a:cs typeface="Times New Roman" panose="02020603050405020304" pitchFamily="18" charset="0"/>
              </a:rPr>
              <a:t>100%</a:t>
            </a:r>
            <a:endParaRPr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7715134" y="793743"/>
            <a:ext cx="2789745" cy="114969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740664">
              <a:spcAft>
                <a:spcPts val="486"/>
              </a:spcAft>
            </a:pPr>
            <a:r>
              <a:rPr lang="en-US" sz="6000" b="1" kern="1200" dirty="0">
                <a:solidFill>
                  <a:schemeClr val="bg1"/>
                </a:solidFill>
                <a:latin typeface="Times New Roman" panose="02020603050405020304" pitchFamily="18" charset="0"/>
                <a:ea typeface="+mj-ea"/>
                <a:cs typeface="Times New Roman" panose="02020603050405020304" pitchFamily="18" charset="0"/>
              </a:rPr>
              <a:t>Outline</a:t>
            </a:r>
            <a:endParaRPr lang="en-US" sz="7200" b="1" dirty="0">
              <a:solidFill>
                <a:schemeClr val="bg1"/>
              </a:solidFill>
              <a:latin typeface="Times New Roman" panose="02020603050405020304" pitchFamily="18" charset="0"/>
              <a:ea typeface="+mj-ea"/>
              <a:cs typeface="Times New Roman" panose="02020603050405020304" pitchFamily="18" charset="0"/>
            </a:endParaRPr>
          </a:p>
        </p:txBody>
      </p:sp>
      <p:pic>
        <p:nvPicPr>
          <p:cNvPr id="23" name="Picture 22" descr="People working on ideas">
            <a:extLst>
              <a:ext uri="{FF2B5EF4-FFF2-40B4-BE49-F238E27FC236}">
                <a16:creationId xmlns:a16="http://schemas.microsoft.com/office/drawing/2014/main" id="{727E2E00-986E-665F-72E5-B753B42B7146}"/>
              </a:ext>
            </a:extLst>
          </p:cNvPr>
          <p:cNvPicPr>
            <a:picLocks noChangeAspect="1"/>
          </p:cNvPicPr>
          <p:nvPr/>
        </p:nvPicPr>
        <p:blipFill rotWithShape="1">
          <a:blip r:embed="rId3"/>
          <a:srcRect l="9851" r="17825" b="2"/>
          <a:stretch/>
        </p:blipFill>
        <p:spPr>
          <a:xfrm>
            <a:off x="1145499" y="643467"/>
            <a:ext cx="6151581" cy="5571066"/>
          </a:xfrm>
          <a:prstGeom prst="rect">
            <a:avLst/>
          </a:prstGeom>
        </p:spPr>
      </p:pic>
      <p:sp>
        <p:nvSpPr>
          <p:cNvPr id="24" name="Content Placeholder 2">
            <a:extLst>
              <a:ext uri="{FF2B5EF4-FFF2-40B4-BE49-F238E27FC236}">
                <a16:creationId xmlns:a16="http://schemas.microsoft.com/office/drawing/2014/main" id="{79EF1473-3ADD-43F1-A495-57AAB7FD902F}"/>
              </a:ext>
            </a:extLst>
          </p:cNvPr>
          <p:cNvSpPr txBox="1">
            <a:spLocks/>
          </p:cNvSpPr>
          <p:nvPr/>
        </p:nvSpPr>
        <p:spPr>
          <a:xfrm>
            <a:off x="7757316" y="2059124"/>
            <a:ext cx="4114691" cy="33635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85166" indent="-185166" defTabSz="740664">
              <a:spcBef>
                <a:spcPts val="1134"/>
              </a:spcBef>
              <a:buFont typeface="Arial" panose="020B0604020202020204" pitchFamily="34" charset="0"/>
              <a:buChar char="•"/>
            </a:pPr>
            <a:r>
              <a:rPr lang="en-US" kern="1200" dirty="0">
                <a:solidFill>
                  <a:schemeClr val="bg1"/>
                </a:solidFill>
                <a:latin typeface="Times New Roman" panose="02020603050405020304" pitchFamily="18" charset="0"/>
                <a:ea typeface="+mn-ea"/>
                <a:cs typeface="Times New Roman" panose="02020603050405020304" pitchFamily="18" charset="0"/>
              </a:rPr>
              <a:t>Executive Summary</a:t>
            </a:r>
          </a:p>
          <a:p>
            <a:pPr marL="185166" indent="-185166" defTabSz="740664">
              <a:spcBef>
                <a:spcPts val="1134"/>
              </a:spcBef>
              <a:buFont typeface="Arial" panose="020B0604020202020204" pitchFamily="34" charset="0"/>
              <a:buChar char="•"/>
            </a:pPr>
            <a:r>
              <a:rPr lang="en-US" kern="1200" dirty="0">
                <a:solidFill>
                  <a:schemeClr val="bg1"/>
                </a:solidFill>
                <a:latin typeface="Times New Roman" panose="02020603050405020304" pitchFamily="18" charset="0"/>
                <a:ea typeface="+mn-ea"/>
                <a:cs typeface="Times New Roman" panose="02020603050405020304" pitchFamily="18" charset="0"/>
              </a:rPr>
              <a:t>Introduction</a:t>
            </a:r>
          </a:p>
          <a:p>
            <a:pPr marL="185166" indent="-185166" defTabSz="740664">
              <a:spcBef>
                <a:spcPts val="1134"/>
              </a:spcBef>
              <a:buFont typeface="Arial" panose="020B0604020202020204" pitchFamily="34" charset="0"/>
              <a:buChar char="•"/>
            </a:pPr>
            <a:r>
              <a:rPr lang="en-US" kern="1200" dirty="0">
                <a:solidFill>
                  <a:schemeClr val="bg1"/>
                </a:solidFill>
                <a:latin typeface="Times New Roman" panose="02020603050405020304" pitchFamily="18" charset="0"/>
                <a:ea typeface="+mn-ea"/>
                <a:cs typeface="Times New Roman" panose="02020603050405020304" pitchFamily="18" charset="0"/>
              </a:rPr>
              <a:t>Methodology</a:t>
            </a:r>
          </a:p>
          <a:p>
            <a:pPr marL="185166" indent="-185166" defTabSz="740664">
              <a:spcBef>
                <a:spcPts val="1134"/>
              </a:spcBef>
              <a:buFont typeface="Arial" panose="020B0604020202020204" pitchFamily="34" charset="0"/>
              <a:buChar char="•"/>
            </a:pPr>
            <a:r>
              <a:rPr lang="en-US" kern="1200" dirty="0">
                <a:solidFill>
                  <a:schemeClr val="bg1"/>
                </a:solidFill>
                <a:latin typeface="Times New Roman" panose="02020603050405020304" pitchFamily="18" charset="0"/>
                <a:ea typeface="+mn-ea"/>
                <a:cs typeface="Times New Roman" panose="02020603050405020304" pitchFamily="18" charset="0"/>
              </a:rPr>
              <a:t>Results</a:t>
            </a:r>
          </a:p>
          <a:p>
            <a:pPr marL="185166" indent="-185166" defTabSz="740664">
              <a:spcBef>
                <a:spcPts val="1134"/>
              </a:spcBef>
              <a:buFont typeface="Arial" panose="020B0604020202020204" pitchFamily="34" charset="0"/>
              <a:buChar char="•"/>
            </a:pPr>
            <a:r>
              <a:rPr lang="en-US" kern="1200" dirty="0">
                <a:solidFill>
                  <a:schemeClr val="bg1"/>
                </a:solidFill>
                <a:latin typeface="Times New Roman" panose="02020603050405020304" pitchFamily="18" charset="0"/>
                <a:ea typeface="+mn-ea"/>
                <a:cs typeface="Times New Roman" panose="02020603050405020304" pitchFamily="18" charset="0"/>
              </a:rPr>
              <a:t>Conclusion</a:t>
            </a:r>
          </a:p>
          <a:p>
            <a:pPr marL="185166" indent="-185166" defTabSz="740664">
              <a:spcBef>
                <a:spcPts val="1134"/>
              </a:spcBef>
              <a:buFont typeface="Arial" panose="020B0604020202020204" pitchFamily="34" charset="0"/>
              <a:buChar char="•"/>
            </a:pPr>
            <a:r>
              <a:rPr lang="en-US" kern="1200" dirty="0">
                <a:solidFill>
                  <a:schemeClr val="bg1"/>
                </a:solidFill>
                <a:latin typeface="Times New Roman" panose="02020603050405020304" pitchFamily="18" charset="0"/>
                <a:ea typeface="+mn-ea"/>
                <a:cs typeface="Times New Roman" panose="02020603050405020304" pitchFamily="18" charset="0"/>
              </a:rPr>
              <a:t>Appendix</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2403FD9-22AB-4833-9FE0-E1E67C96862D}"/>
              </a:ext>
            </a:extLst>
          </p:cNvPr>
          <p:cNvSpPr>
            <a:spLocks/>
          </p:cNvSpPr>
          <p:nvPr/>
        </p:nvSpPr>
        <p:spPr>
          <a:xfrm>
            <a:off x="10910136" y="6411257"/>
            <a:ext cx="626392" cy="296608"/>
          </a:xfrm>
          <a:prstGeom prst="rect">
            <a:avLst/>
          </a:prstGeom>
        </p:spPr>
        <p:txBody>
          <a:bodyPr vert="horz" lIns="91440" tIns="45720" rIns="91440" bIns="45720" rtlCol="0" anchor="ctr">
            <a:normAutofit/>
          </a:bodyPr>
          <a:lstStyle/>
          <a:p>
            <a:pPr defTabSz="740664">
              <a:spcAft>
                <a:spcPts val="486"/>
              </a:spcAft>
              <a:defRPr/>
            </a:pPr>
            <a:fld id="{5075537C-CA84-1446-933C-8E9D027F9201}" type="slidenum">
              <a:rPr lang="en-US" sz="1050" b="1" kern="1200" smtClean="0">
                <a:solidFill>
                  <a:schemeClr val="bg1"/>
                </a:solidFill>
                <a:latin typeface="Calibri" panose="020F0502020204030204"/>
                <a:ea typeface="+mn-ea"/>
                <a:cs typeface="+mn-cs"/>
              </a:rPr>
              <a:pPr defTabSz="740664">
                <a:spcAft>
                  <a:spcPts val="486"/>
                </a:spcAft>
                <a:defRPr/>
              </a:pPr>
              <a:t>2</a:t>
            </a:fld>
            <a:endParaRPr lang="en-US" sz="1600" b="1">
              <a:solidFill>
                <a:schemeClr val="bg1"/>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bg1"/>
                </a:solidFill>
              </a:rPr>
              <a:t>20</a:t>
            </a:fld>
            <a:endParaRPr lang="en-US">
              <a:solidFill>
                <a:schemeClr val="bg1"/>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286846" y="6055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Flight Number vs. Orbit Type</a:t>
            </a:r>
          </a:p>
        </p:txBody>
      </p:sp>
      <p:pic>
        <p:nvPicPr>
          <p:cNvPr id="2" name="Picture 1">
            <a:extLst>
              <a:ext uri="{FF2B5EF4-FFF2-40B4-BE49-F238E27FC236}">
                <a16:creationId xmlns:a16="http://schemas.microsoft.com/office/drawing/2014/main" id="{094C69B3-A057-4A30-8418-24CBDA958192}"/>
              </a:ext>
            </a:extLst>
          </p:cNvPr>
          <p:cNvPicPr>
            <a:picLocks noChangeAspect="1"/>
          </p:cNvPicPr>
          <p:nvPr/>
        </p:nvPicPr>
        <p:blipFill>
          <a:blip r:embed="rId2"/>
          <a:stretch>
            <a:fillRect/>
          </a:stretch>
        </p:blipFill>
        <p:spPr>
          <a:xfrm>
            <a:off x="809297" y="609601"/>
            <a:ext cx="10604937" cy="4359964"/>
          </a:xfrm>
          <a:prstGeom prst="rect">
            <a:avLst/>
          </a:prstGeom>
        </p:spPr>
      </p:pic>
      <p:sp>
        <p:nvSpPr>
          <p:cNvPr id="6" name="Content Placeholder 2">
            <a:extLst>
              <a:ext uri="{FF2B5EF4-FFF2-40B4-BE49-F238E27FC236}">
                <a16:creationId xmlns:a16="http://schemas.microsoft.com/office/drawing/2014/main" id="{A11621E5-3214-A759-5C7A-844FD68A6C04}"/>
              </a:ext>
            </a:extLst>
          </p:cNvPr>
          <p:cNvSpPr txBox="1">
            <a:spLocks/>
          </p:cNvSpPr>
          <p:nvPr/>
        </p:nvSpPr>
        <p:spPr>
          <a:xfrm>
            <a:off x="1192144" y="4969565"/>
            <a:ext cx="10999856" cy="18884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GB" sz="1700" dirty="0">
                <a:solidFill>
                  <a:schemeClr val="bg1"/>
                </a:solidFill>
                <a:latin typeface="Times New Roman" panose="02020603050405020304" pitchFamily="18" charset="0"/>
                <a:cs typeface="Times New Roman" panose="02020603050405020304" pitchFamily="18" charset="0"/>
              </a:rPr>
              <a:t>Class 0 = Unsuccessful launch and Class 1 = Successful launch</a:t>
            </a:r>
          </a:p>
          <a:p>
            <a:pPr marL="285750" indent="-285750">
              <a:buFont typeface="Arial" panose="020B0604020202020204" pitchFamily="34" charset="0"/>
              <a:buChar char="•"/>
            </a:pPr>
            <a:r>
              <a:rPr lang="en-GB" sz="1700" dirty="0">
                <a:solidFill>
                  <a:schemeClr val="bg1"/>
                </a:solidFill>
                <a:latin typeface="Times New Roman" panose="02020603050405020304" pitchFamily="18" charset="0"/>
                <a:cs typeface="Times New Roman" panose="02020603050405020304" pitchFamily="18" charset="0"/>
              </a:rPr>
              <a:t>The 100% success rate of GEO, HEO, and ES-L1 orbits can be explained by only having 1 flight into the respective orbits. </a:t>
            </a:r>
          </a:p>
          <a:p>
            <a:pPr marL="285750" indent="-285750">
              <a:buFont typeface="Arial" panose="020B0604020202020204" pitchFamily="34" charset="0"/>
              <a:buChar char="•"/>
            </a:pPr>
            <a:r>
              <a:rPr lang="en-GB" sz="1700" dirty="0">
                <a:solidFill>
                  <a:schemeClr val="bg1"/>
                </a:solidFill>
                <a:latin typeface="Times New Roman" panose="02020603050405020304" pitchFamily="18" charset="0"/>
                <a:cs typeface="Times New Roman" panose="02020603050405020304" pitchFamily="18" charset="0"/>
              </a:rPr>
              <a:t>The 100% success rate in SSO is more impressive, with 5 successful flights.</a:t>
            </a:r>
          </a:p>
          <a:p>
            <a:pPr marL="285750" indent="-285750">
              <a:buFont typeface="Arial" panose="020B0604020202020204" pitchFamily="34" charset="0"/>
              <a:buChar char="•"/>
            </a:pPr>
            <a:r>
              <a:rPr lang="en-GB" sz="1700" dirty="0">
                <a:solidFill>
                  <a:schemeClr val="bg1"/>
                </a:solidFill>
                <a:latin typeface="Times New Roman" panose="02020603050405020304" pitchFamily="18" charset="0"/>
                <a:cs typeface="Times New Roman" panose="02020603050405020304" pitchFamily="18" charset="0"/>
              </a:rPr>
              <a:t>There is little relationship between Flight Number and Success Rate for GTO.</a:t>
            </a:r>
          </a:p>
          <a:p>
            <a:pPr marL="285750" indent="-285750"/>
            <a:endParaRPr lang="en-GB" dirty="0">
              <a:solidFill>
                <a:schemeClr val="bg1"/>
              </a:solidFill>
            </a:endParaRPr>
          </a:p>
          <a:p>
            <a:pPr marL="285750" indent="-285750"/>
            <a:endParaRPr lang="en-GB" dirty="0">
              <a:solidFill>
                <a:schemeClr val="bg1"/>
              </a:solidFill>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21</a:t>
            </a:fld>
            <a:endParaRPr lang="en-US">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1"/>
            <a:ext cx="10515600" cy="7553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Payload vs. Orbit Type</a:t>
            </a:r>
          </a:p>
        </p:txBody>
      </p:sp>
      <p:pic>
        <p:nvPicPr>
          <p:cNvPr id="2" name="Picture 1">
            <a:extLst>
              <a:ext uri="{FF2B5EF4-FFF2-40B4-BE49-F238E27FC236}">
                <a16:creationId xmlns:a16="http://schemas.microsoft.com/office/drawing/2014/main" id="{DD288E3D-797E-8377-B5D9-FC1D0ACC8876}"/>
              </a:ext>
            </a:extLst>
          </p:cNvPr>
          <p:cNvPicPr>
            <a:picLocks noChangeAspect="1"/>
          </p:cNvPicPr>
          <p:nvPr/>
        </p:nvPicPr>
        <p:blipFill>
          <a:blip r:embed="rId3"/>
          <a:stretch>
            <a:fillRect/>
          </a:stretch>
        </p:blipFill>
        <p:spPr>
          <a:xfrm>
            <a:off x="838200" y="755375"/>
            <a:ext cx="10786241" cy="4147929"/>
          </a:xfrm>
          <a:prstGeom prst="rect">
            <a:avLst/>
          </a:prstGeom>
        </p:spPr>
      </p:pic>
      <p:sp>
        <p:nvSpPr>
          <p:cNvPr id="6" name="Content Placeholder 2">
            <a:extLst>
              <a:ext uri="{FF2B5EF4-FFF2-40B4-BE49-F238E27FC236}">
                <a16:creationId xmlns:a16="http://schemas.microsoft.com/office/drawing/2014/main" id="{A565195B-BF69-23CB-D5EF-9F8A0D03E7F9}"/>
              </a:ext>
            </a:extLst>
          </p:cNvPr>
          <p:cNvSpPr txBox="1">
            <a:spLocks/>
          </p:cNvSpPr>
          <p:nvPr/>
        </p:nvSpPr>
        <p:spPr>
          <a:xfrm>
            <a:off x="1285460" y="4969565"/>
            <a:ext cx="10906539" cy="18884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spcBef>
                <a:spcPts val="395"/>
              </a:spcBef>
              <a:buNone/>
            </a:pPr>
            <a:r>
              <a:rPr lang="en-GB" sz="1900" dirty="0">
                <a:solidFill>
                  <a:schemeClr val="bg1"/>
                </a:solidFill>
                <a:latin typeface="Times New Roman" panose="02020603050405020304" pitchFamily="18" charset="0"/>
                <a:cs typeface="Times New Roman" panose="02020603050405020304" pitchFamily="18" charset="0"/>
              </a:rPr>
              <a:t>Class 0 = Unsuccessful launch and Class 1 = Successful launch</a:t>
            </a:r>
            <a:endParaRPr lang="en-US" sz="1900" spc="-25" dirty="0">
              <a:solidFill>
                <a:schemeClr val="bg1"/>
              </a:solidFill>
              <a:latin typeface="Times New Roman" panose="02020603050405020304" pitchFamily="18" charset="0"/>
              <a:cs typeface="Times New Roman" panose="02020603050405020304" pitchFamily="18" charset="0"/>
            </a:endParaRPr>
          </a:p>
          <a:p>
            <a:pPr marL="12700">
              <a:lnSpc>
                <a:spcPct val="100000"/>
              </a:lnSpc>
              <a:spcBef>
                <a:spcPts val="395"/>
              </a:spcBef>
            </a:pPr>
            <a:r>
              <a:rPr lang="en-US" sz="1900" spc="-25" dirty="0">
                <a:solidFill>
                  <a:schemeClr val="bg1"/>
                </a:solidFill>
                <a:latin typeface="Times New Roman" panose="02020603050405020304" pitchFamily="18" charset="0"/>
                <a:cs typeface="Times New Roman" panose="02020603050405020304" pitchFamily="18" charset="0"/>
              </a:rPr>
              <a:t>LEO </a:t>
            </a:r>
            <a:r>
              <a:rPr lang="en-US" sz="1900" spc="-5" dirty="0">
                <a:solidFill>
                  <a:schemeClr val="bg1"/>
                </a:solidFill>
                <a:latin typeface="Times New Roman" panose="02020603050405020304" pitchFamily="18" charset="0"/>
                <a:cs typeface="Times New Roman" panose="02020603050405020304" pitchFamily="18" charset="0"/>
              </a:rPr>
              <a:t>and </a:t>
            </a:r>
            <a:r>
              <a:rPr lang="en-US" sz="1900" spc="-15" dirty="0">
                <a:solidFill>
                  <a:schemeClr val="bg1"/>
                </a:solidFill>
                <a:latin typeface="Times New Roman" panose="02020603050405020304" pitchFamily="18" charset="0"/>
                <a:cs typeface="Times New Roman" panose="02020603050405020304" pitchFamily="18" charset="0"/>
              </a:rPr>
              <a:t>SSO seem to </a:t>
            </a:r>
            <a:r>
              <a:rPr lang="en-US" sz="1900" spc="-25" dirty="0">
                <a:solidFill>
                  <a:schemeClr val="bg1"/>
                </a:solidFill>
                <a:latin typeface="Times New Roman" panose="02020603050405020304" pitchFamily="18" charset="0"/>
                <a:cs typeface="Times New Roman" panose="02020603050405020304" pitchFamily="18" charset="0"/>
              </a:rPr>
              <a:t>have </a:t>
            </a:r>
            <a:r>
              <a:rPr lang="en-US" sz="1900" spc="-20" dirty="0">
                <a:solidFill>
                  <a:schemeClr val="bg1"/>
                </a:solidFill>
                <a:latin typeface="Times New Roman" panose="02020603050405020304" pitchFamily="18" charset="0"/>
                <a:cs typeface="Times New Roman" panose="02020603050405020304" pitchFamily="18" charset="0"/>
              </a:rPr>
              <a:t>relatively low payload</a:t>
            </a:r>
            <a:r>
              <a:rPr lang="en-US" sz="1900" spc="135" dirty="0">
                <a:solidFill>
                  <a:schemeClr val="bg1"/>
                </a:solidFill>
                <a:latin typeface="Times New Roman" panose="02020603050405020304" pitchFamily="18" charset="0"/>
                <a:cs typeface="Times New Roman" panose="02020603050405020304" pitchFamily="18" charset="0"/>
              </a:rPr>
              <a:t> </a:t>
            </a:r>
            <a:r>
              <a:rPr lang="en-US" sz="1900" spc="-5" dirty="0">
                <a:solidFill>
                  <a:schemeClr val="bg1"/>
                </a:solidFill>
                <a:latin typeface="Times New Roman" panose="02020603050405020304" pitchFamily="18" charset="0"/>
                <a:cs typeface="Times New Roman" panose="02020603050405020304" pitchFamily="18" charset="0"/>
              </a:rPr>
              <a:t>mass</a:t>
            </a:r>
            <a:endParaRPr lang="en-US" sz="1900" dirty="0">
              <a:solidFill>
                <a:schemeClr val="bg1"/>
              </a:solidFill>
              <a:latin typeface="Times New Roman" panose="02020603050405020304" pitchFamily="18" charset="0"/>
              <a:cs typeface="Times New Roman" panose="02020603050405020304" pitchFamily="18" charset="0"/>
            </a:endParaRPr>
          </a:p>
          <a:p>
            <a:pPr marL="12700">
              <a:lnSpc>
                <a:spcPct val="100000"/>
              </a:lnSpc>
              <a:spcBef>
                <a:spcPts val="409"/>
              </a:spcBef>
            </a:pPr>
            <a:r>
              <a:rPr lang="en-US" sz="1900" spc="-5" dirty="0">
                <a:solidFill>
                  <a:schemeClr val="bg1"/>
                </a:solidFill>
                <a:latin typeface="Times New Roman" panose="02020603050405020304" pitchFamily="18" charset="0"/>
                <a:cs typeface="Times New Roman" panose="02020603050405020304" pitchFamily="18" charset="0"/>
              </a:rPr>
              <a:t>The other </a:t>
            </a:r>
            <a:r>
              <a:rPr lang="en-US" sz="1900" spc="-20" dirty="0">
                <a:solidFill>
                  <a:schemeClr val="bg1"/>
                </a:solidFill>
                <a:latin typeface="Times New Roman" panose="02020603050405020304" pitchFamily="18" charset="0"/>
                <a:cs typeface="Times New Roman" panose="02020603050405020304" pitchFamily="18" charset="0"/>
              </a:rPr>
              <a:t>most successful </a:t>
            </a:r>
            <a:r>
              <a:rPr lang="en-US" sz="1900" spc="-5" dirty="0">
                <a:solidFill>
                  <a:schemeClr val="bg1"/>
                </a:solidFill>
                <a:latin typeface="Times New Roman" panose="02020603050405020304" pitchFamily="18" charset="0"/>
                <a:cs typeface="Times New Roman" panose="02020603050405020304" pitchFamily="18" charset="0"/>
              </a:rPr>
              <a:t>orbit </a:t>
            </a:r>
            <a:r>
              <a:rPr lang="en-US" sz="1900" spc="-20" dirty="0">
                <a:solidFill>
                  <a:schemeClr val="bg1"/>
                </a:solidFill>
                <a:latin typeface="Times New Roman" panose="02020603050405020304" pitchFamily="18" charset="0"/>
                <a:cs typeface="Times New Roman" panose="02020603050405020304" pitchFamily="18" charset="0"/>
              </a:rPr>
              <a:t>VLEO </a:t>
            </a:r>
            <a:r>
              <a:rPr lang="en-US" sz="1900" spc="-5" dirty="0">
                <a:solidFill>
                  <a:schemeClr val="bg1"/>
                </a:solidFill>
                <a:latin typeface="Times New Roman" panose="02020603050405020304" pitchFamily="18" charset="0"/>
                <a:cs typeface="Times New Roman" panose="02020603050405020304" pitchFamily="18" charset="0"/>
              </a:rPr>
              <a:t>only has </a:t>
            </a:r>
            <a:r>
              <a:rPr lang="en-US" sz="1900" spc="-10" dirty="0">
                <a:solidFill>
                  <a:schemeClr val="bg1"/>
                </a:solidFill>
                <a:latin typeface="Times New Roman" panose="02020603050405020304" pitchFamily="18" charset="0"/>
                <a:cs typeface="Times New Roman" panose="02020603050405020304" pitchFamily="18" charset="0"/>
              </a:rPr>
              <a:t>payload </a:t>
            </a:r>
            <a:r>
              <a:rPr lang="en-US" sz="1900" spc="-5" dirty="0">
                <a:solidFill>
                  <a:schemeClr val="bg1"/>
                </a:solidFill>
                <a:latin typeface="Times New Roman" panose="02020603050405020304" pitchFamily="18" charset="0"/>
                <a:cs typeface="Times New Roman" panose="02020603050405020304" pitchFamily="18" charset="0"/>
              </a:rPr>
              <a:t>mass </a:t>
            </a:r>
            <a:r>
              <a:rPr lang="en-US" sz="1900" spc="-20" dirty="0">
                <a:solidFill>
                  <a:schemeClr val="bg1"/>
                </a:solidFill>
                <a:latin typeface="Times New Roman" panose="02020603050405020304" pitchFamily="18" charset="0"/>
                <a:cs typeface="Times New Roman" panose="02020603050405020304" pitchFamily="18" charset="0"/>
              </a:rPr>
              <a:t>values </a:t>
            </a:r>
            <a:r>
              <a:rPr lang="en-US" sz="1900" spc="-5" dirty="0">
                <a:solidFill>
                  <a:schemeClr val="bg1"/>
                </a:solidFill>
                <a:latin typeface="Times New Roman" panose="02020603050405020304" pitchFamily="18" charset="0"/>
                <a:cs typeface="Times New Roman" panose="02020603050405020304" pitchFamily="18" charset="0"/>
              </a:rPr>
              <a:t>in the higher end of the</a:t>
            </a:r>
            <a:r>
              <a:rPr lang="en-US" sz="1900" spc="85" dirty="0">
                <a:solidFill>
                  <a:schemeClr val="bg1"/>
                </a:solidFill>
                <a:latin typeface="Times New Roman" panose="02020603050405020304" pitchFamily="18" charset="0"/>
                <a:cs typeface="Times New Roman" panose="02020603050405020304" pitchFamily="18" charset="0"/>
              </a:rPr>
              <a:t> </a:t>
            </a:r>
            <a:r>
              <a:rPr lang="en-US" sz="1900" spc="-25" dirty="0">
                <a:solidFill>
                  <a:schemeClr val="bg1"/>
                </a:solidFill>
                <a:latin typeface="Times New Roman" panose="02020603050405020304" pitchFamily="18" charset="0"/>
                <a:cs typeface="Times New Roman" panose="02020603050405020304" pitchFamily="18" charset="0"/>
              </a:rPr>
              <a:t>range</a:t>
            </a:r>
            <a:endParaRPr lang="en-US" sz="1900" dirty="0">
              <a:solidFill>
                <a:schemeClr val="bg1"/>
              </a:solidFill>
              <a:latin typeface="Times New Roman" panose="02020603050405020304" pitchFamily="18" charset="0"/>
              <a:cs typeface="Times New Roman" panose="02020603050405020304" pitchFamily="18" charset="0"/>
            </a:endParaRPr>
          </a:p>
          <a:p>
            <a:pPr marL="285750" indent="-285750"/>
            <a:r>
              <a:rPr lang="en-GB" sz="1900" dirty="0">
                <a:solidFill>
                  <a:schemeClr val="bg1"/>
                </a:solidFill>
                <a:latin typeface="Times New Roman" panose="02020603050405020304" pitchFamily="18" charset="0"/>
                <a:cs typeface="Times New Roman" panose="02020603050405020304" pitchFamily="18" charset="0"/>
              </a:rPr>
              <a:t>For GTO, the relationship between payload mass and success rate is unclear.</a:t>
            </a:r>
          </a:p>
          <a:p>
            <a:pPr marL="285750" indent="-285750"/>
            <a:endParaRPr lang="en-GB" dirty="0">
              <a:solidFill>
                <a:schemeClr val="bg1"/>
              </a:solidFill>
              <a:latin typeface="Times New Roman" panose="02020603050405020304" pitchFamily="18" charset="0"/>
              <a:cs typeface="Times New Roman" panose="02020603050405020304" pitchFamily="18" charset="0"/>
            </a:endParaRPr>
          </a:p>
          <a:p>
            <a:pPr marL="285750" indent="-285750"/>
            <a:endParaRPr lang="en-GB"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22</a:t>
            </a:fld>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219199" y="140066"/>
            <a:ext cx="10053159"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Launch Success Yearly Trend</a:t>
            </a:r>
          </a:p>
        </p:txBody>
      </p:sp>
      <p:pic>
        <p:nvPicPr>
          <p:cNvPr id="2" name="Picture 1">
            <a:extLst>
              <a:ext uri="{FF2B5EF4-FFF2-40B4-BE49-F238E27FC236}">
                <a16:creationId xmlns:a16="http://schemas.microsoft.com/office/drawing/2014/main" id="{936B0FC2-E938-7EEA-EEB6-E53E6BBBE0A9}"/>
              </a:ext>
            </a:extLst>
          </p:cNvPr>
          <p:cNvPicPr>
            <a:picLocks noChangeAspect="1"/>
          </p:cNvPicPr>
          <p:nvPr/>
        </p:nvPicPr>
        <p:blipFill>
          <a:blip r:embed="rId2"/>
          <a:stretch>
            <a:fillRect/>
          </a:stretch>
        </p:blipFill>
        <p:spPr>
          <a:xfrm>
            <a:off x="840828" y="689115"/>
            <a:ext cx="10815144" cy="4558745"/>
          </a:xfrm>
          <a:prstGeom prst="rect">
            <a:avLst/>
          </a:prstGeom>
        </p:spPr>
      </p:pic>
      <p:sp>
        <p:nvSpPr>
          <p:cNvPr id="3" name="Content Placeholder 2">
            <a:extLst>
              <a:ext uri="{FF2B5EF4-FFF2-40B4-BE49-F238E27FC236}">
                <a16:creationId xmlns:a16="http://schemas.microsoft.com/office/drawing/2014/main" id="{6B119CC2-85C4-5D04-2BD6-7E0A7D50EE98}"/>
              </a:ext>
            </a:extLst>
          </p:cNvPr>
          <p:cNvSpPr txBox="1">
            <a:spLocks/>
          </p:cNvSpPr>
          <p:nvPr/>
        </p:nvSpPr>
        <p:spPr>
          <a:xfrm>
            <a:off x="1285460" y="5247860"/>
            <a:ext cx="10906539" cy="161014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12700">
              <a:lnSpc>
                <a:spcPct val="100000"/>
              </a:lnSpc>
              <a:spcBef>
                <a:spcPts val="505"/>
              </a:spcBef>
            </a:pPr>
            <a:r>
              <a:rPr lang="en-US" sz="1800" spc="-15" dirty="0">
                <a:solidFill>
                  <a:schemeClr val="bg1"/>
                </a:solidFill>
                <a:latin typeface="Times New Roman" panose="02020603050405020304" pitchFamily="18" charset="0"/>
                <a:cs typeface="Times New Roman" panose="02020603050405020304" pitchFamily="18" charset="0"/>
              </a:rPr>
              <a:t>Success </a:t>
            </a:r>
            <a:r>
              <a:rPr lang="en-US" sz="1800" spc="-20" dirty="0">
                <a:solidFill>
                  <a:schemeClr val="bg1"/>
                </a:solidFill>
                <a:latin typeface="Times New Roman" panose="02020603050405020304" pitchFamily="18" charset="0"/>
                <a:cs typeface="Times New Roman" panose="02020603050405020304" pitchFamily="18" charset="0"/>
              </a:rPr>
              <a:t>generally </a:t>
            </a:r>
            <a:r>
              <a:rPr lang="en-US" sz="1800" spc="-10" dirty="0">
                <a:solidFill>
                  <a:schemeClr val="bg1"/>
                </a:solidFill>
                <a:latin typeface="Times New Roman" panose="02020603050405020304" pitchFamily="18" charset="0"/>
                <a:cs typeface="Times New Roman" panose="02020603050405020304" pitchFamily="18" charset="0"/>
              </a:rPr>
              <a:t>increases </a:t>
            </a:r>
            <a:r>
              <a:rPr lang="en-US" sz="1800" spc="-20" dirty="0">
                <a:solidFill>
                  <a:schemeClr val="bg1"/>
                </a:solidFill>
                <a:latin typeface="Times New Roman" panose="02020603050405020304" pitchFamily="18" charset="0"/>
                <a:cs typeface="Times New Roman" panose="02020603050405020304" pitchFamily="18" charset="0"/>
              </a:rPr>
              <a:t>over </a:t>
            </a:r>
            <a:r>
              <a:rPr lang="en-US" sz="1800" spc="-5" dirty="0">
                <a:solidFill>
                  <a:schemeClr val="bg1"/>
                </a:solidFill>
                <a:latin typeface="Times New Roman" panose="02020603050405020304" pitchFamily="18" charset="0"/>
                <a:cs typeface="Times New Roman" panose="02020603050405020304" pitchFamily="18" charset="0"/>
              </a:rPr>
              <a:t>time since </a:t>
            </a:r>
            <a:r>
              <a:rPr lang="en-US" sz="1800" spc="-20" dirty="0">
                <a:solidFill>
                  <a:schemeClr val="bg1"/>
                </a:solidFill>
                <a:latin typeface="Times New Roman" panose="02020603050405020304" pitchFamily="18" charset="0"/>
                <a:cs typeface="Times New Roman" panose="02020603050405020304" pitchFamily="18" charset="0"/>
              </a:rPr>
              <a:t>2013 </a:t>
            </a:r>
            <a:r>
              <a:rPr lang="en-US" sz="1800" spc="-5" dirty="0">
                <a:solidFill>
                  <a:schemeClr val="bg1"/>
                </a:solidFill>
                <a:latin typeface="Times New Roman" panose="02020603050405020304" pitchFamily="18" charset="0"/>
                <a:cs typeface="Times New Roman" panose="02020603050405020304" pitchFamily="18" charset="0"/>
              </a:rPr>
              <a:t>with a </a:t>
            </a:r>
            <a:r>
              <a:rPr lang="en-US" sz="1800" spc="-10" dirty="0">
                <a:solidFill>
                  <a:schemeClr val="bg1"/>
                </a:solidFill>
                <a:latin typeface="Times New Roman" panose="02020603050405020304" pitchFamily="18" charset="0"/>
                <a:cs typeface="Times New Roman" panose="02020603050405020304" pitchFamily="18" charset="0"/>
              </a:rPr>
              <a:t>slight </a:t>
            </a:r>
            <a:r>
              <a:rPr lang="en-US" sz="1800" spc="-5" dirty="0">
                <a:solidFill>
                  <a:schemeClr val="bg1"/>
                </a:solidFill>
                <a:latin typeface="Times New Roman" panose="02020603050405020304" pitchFamily="18" charset="0"/>
                <a:cs typeface="Times New Roman" panose="02020603050405020304" pitchFamily="18" charset="0"/>
              </a:rPr>
              <a:t>dip </a:t>
            </a:r>
            <a:r>
              <a:rPr lang="en-US" sz="1800" dirty="0">
                <a:solidFill>
                  <a:schemeClr val="bg1"/>
                </a:solidFill>
                <a:latin typeface="Times New Roman" panose="02020603050405020304" pitchFamily="18" charset="0"/>
                <a:cs typeface="Times New Roman" panose="02020603050405020304" pitchFamily="18" charset="0"/>
              </a:rPr>
              <a:t>in</a:t>
            </a:r>
            <a:r>
              <a:rPr lang="en-US" sz="1800" spc="55" dirty="0">
                <a:solidFill>
                  <a:schemeClr val="bg1"/>
                </a:solidFill>
                <a:latin typeface="Times New Roman" panose="02020603050405020304" pitchFamily="18" charset="0"/>
                <a:cs typeface="Times New Roman" panose="02020603050405020304" pitchFamily="18" charset="0"/>
              </a:rPr>
              <a:t> </a:t>
            </a:r>
            <a:r>
              <a:rPr lang="en-US" sz="1800" spc="-25" dirty="0">
                <a:solidFill>
                  <a:schemeClr val="bg1"/>
                </a:solidFill>
                <a:latin typeface="Times New Roman" panose="02020603050405020304" pitchFamily="18" charset="0"/>
                <a:cs typeface="Times New Roman" panose="02020603050405020304" pitchFamily="18" charset="0"/>
              </a:rPr>
              <a:t>2018</a:t>
            </a:r>
            <a:endParaRPr lang="en-US" sz="1800" dirty="0">
              <a:solidFill>
                <a:schemeClr val="bg1"/>
              </a:solidFill>
              <a:latin typeface="Times New Roman" panose="02020603050405020304" pitchFamily="18" charset="0"/>
              <a:cs typeface="Times New Roman" panose="02020603050405020304" pitchFamily="18" charset="0"/>
            </a:endParaRPr>
          </a:p>
          <a:p>
            <a:pPr marL="12700">
              <a:lnSpc>
                <a:spcPct val="100000"/>
              </a:lnSpc>
              <a:spcBef>
                <a:spcPts val="405"/>
              </a:spcBef>
            </a:pPr>
            <a:r>
              <a:rPr lang="en-US" sz="1800" spc="-20" dirty="0">
                <a:solidFill>
                  <a:schemeClr val="bg1"/>
                </a:solidFill>
                <a:latin typeface="Times New Roman" panose="02020603050405020304" pitchFamily="18" charset="0"/>
                <a:cs typeface="Times New Roman" panose="02020603050405020304" pitchFamily="18" charset="0"/>
              </a:rPr>
              <a:t>Success </a:t>
            </a:r>
            <a:r>
              <a:rPr lang="en-US" sz="1800" dirty="0">
                <a:solidFill>
                  <a:schemeClr val="bg1"/>
                </a:solidFill>
                <a:latin typeface="Times New Roman" panose="02020603050405020304" pitchFamily="18" charset="0"/>
                <a:cs typeface="Times New Roman" panose="02020603050405020304" pitchFamily="18" charset="0"/>
              </a:rPr>
              <a:t>in </a:t>
            </a:r>
            <a:r>
              <a:rPr lang="en-US" sz="1800" spc="-25" dirty="0">
                <a:solidFill>
                  <a:schemeClr val="bg1"/>
                </a:solidFill>
                <a:latin typeface="Times New Roman" panose="02020603050405020304" pitchFamily="18" charset="0"/>
                <a:cs typeface="Times New Roman" panose="02020603050405020304" pitchFamily="18" charset="0"/>
              </a:rPr>
              <a:t>recent years </a:t>
            </a:r>
            <a:r>
              <a:rPr lang="en-US" sz="1800" spc="-15" dirty="0">
                <a:solidFill>
                  <a:schemeClr val="bg1"/>
                </a:solidFill>
                <a:latin typeface="Times New Roman" panose="02020603050405020304" pitchFamily="18" charset="0"/>
                <a:cs typeface="Times New Roman" panose="02020603050405020304" pitchFamily="18" charset="0"/>
              </a:rPr>
              <a:t>at </a:t>
            </a:r>
            <a:r>
              <a:rPr lang="en-US" sz="1800" spc="-20" dirty="0">
                <a:solidFill>
                  <a:schemeClr val="bg1"/>
                </a:solidFill>
                <a:latin typeface="Times New Roman" panose="02020603050405020304" pitchFamily="18" charset="0"/>
                <a:cs typeface="Times New Roman" panose="02020603050405020304" pitchFamily="18" charset="0"/>
              </a:rPr>
              <a:t>around</a:t>
            </a:r>
            <a:r>
              <a:rPr lang="en-US" sz="1800" spc="90" dirty="0">
                <a:solidFill>
                  <a:schemeClr val="bg1"/>
                </a:solidFill>
                <a:latin typeface="Times New Roman" panose="02020603050405020304" pitchFamily="18" charset="0"/>
                <a:cs typeface="Times New Roman" panose="02020603050405020304" pitchFamily="18" charset="0"/>
              </a:rPr>
              <a:t> </a:t>
            </a:r>
            <a:r>
              <a:rPr lang="en-US" sz="1800" spc="-25" dirty="0">
                <a:solidFill>
                  <a:schemeClr val="bg1"/>
                </a:solidFill>
                <a:latin typeface="Times New Roman" panose="02020603050405020304" pitchFamily="18" charset="0"/>
                <a:cs typeface="Times New Roman" panose="02020603050405020304" pitchFamily="18" charset="0"/>
              </a:rPr>
              <a:t>80%</a:t>
            </a:r>
          </a:p>
          <a:p>
            <a:pPr marL="12700">
              <a:lnSpc>
                <a:spcPct val="100000"/>
              </a:lnSpc>
              <a:spcBef>
                <a:spcPts val="405"/>
              </a:spcBef>
            </a:pPr>
            <a:r>
              <a:rPr lang="en-GB" sz="1800" dirty="0">
                <a:solidFill>
                  <a:schemeClr val="bg1"/>
                </a:solidFill>
                <a:latin typeface="Times New Roman" panose="02020603050405020304" pitchFamily="18" charset="0"/>
                <a:cs typeface="Times New Roman" panose="02020603050405020304" pitchFamily="18" charset="0"/>
              </a:rPr>
              <a:t>Between 2010 and 2013, all landings were unsuccessful (as the success rate is 0).</a:t>
            </a:r>
          </a:p>
          <a:p>
            <a:pPr marL="12700">
              <a:lnSpc>
                <a:spcPct val="100000"/>
              </a:lnSpc>
              <a:spcBef>
                <a:spcPts val="405"/>
              </a:spcBef>
            </a:pPr>
            <a:r>
              <a:rPr lang="en-GB" sz="1800" dirty="0">
                <a:solidFill>
                  <a:schemeClr val="bg1"/>
                </a:solidFill>
                <a:latin typeface="Times New Roman" panose="02020603050405020304" pitchFamily="18" charset="0"/>
                <a:cs typeface="Times New Roman" panose="02020603050405020304" pitchFamily="18" charset="0"/>
              </a:rPr>
              <a:t>After 2013, the success rate generally increased, despite small dips in 2018 and 2020.</a:t>
            </a:r>
          </a:p>
          <a:p>
            <a:pPr marL="12700">
              <a:lnSpc>
                <a:spcPct val="100000"/>
              </a:lnSpc>
              <a:spcBef>
                <a:spcPts val="405"/>
              </a:spcBef>
            </a:pPr>
            <a:endParaRPr lang="en-US" sz="1800" dirty="0">
              <a:solidFill>
                <a:schemeClr val="bg1"/>
              </a:solidFill>
              <a:latin typeface="Times New Roman" panose="02020603050405020304" pitchFamily="18" charset="0"/>
              <a:cs typeface="Times New Roman" panose="02020603050405020304" pitchFamily="18" charset="0"/>
            </a:endParaRPr>
          </a:p>
          <a:p>
            <a:pPr marL="285750" indent="-285750"/>
            <a:endParaRPr lang="en-GB"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B6BD4-1782-CB0A-DE95-BBD6BF6E59FE}"/>
              </a:ext>
            </a:extLst>
          </p:cNvPr>
          <p:cNvSpPr txBox="1"/>
          <p:nvPr/>
        </p:nvSpPr>
        <p:spPr>
          <a:xfrm>
            <a:off x="0" y="1345324"/>
            <a:ext cx="12192000" cy="4185761"/>
          </a:xfrm>
          <a:prstGeom prst="rect">
            <a:avLst/>
          </a:prstGeom>
          <a:noFill/>
        </p:spPr>
        <p:txBody>
          <a:bodyPr wrap="square" rtlCol="0">
            <a:spAutoFit/>
          </a:bodyPr>
          <a:lstStyle/>
          <a:p>
            <a:r>
              <a:rPr lang="en-US" sz="9600" b="1" dirty="0">
                <a:latin typeface="Times New Roman" panose="02020603050405020304" pitchFamily="18" charset="0"/>
                <a:cs typeface="Times New Roman" panose="02020603050405020304" pitchFamily="18" charset="0"/>
              </a:rPr>
              <a:t>EDA with SQL </a:t>
            </a:r>
          </a:p>
          <a:p>
            <a:r>
              <a:rPr lang="en-US" sz="4400" b="1" dirty="0">
                <a:latin typeface="Times New Roman" panose="02020603050405020304" pitchFamily="18" charset="0"/>
                <a:cs typeface="Times New Roman" panose="02020603050405020304" pitchFamily="18" charset="0"/>
              </a:rPr>
              <a:t>________________________________________</a:t>
            </a:r>
          </a:p>
          <a:p>
            <a:pPr marL="12700">
              <a:lnSpc>
                <a:spcPct val="100000"/>
              </a:lnSpc>
              <a:spcBef>
                <a:spcPts val="1230"/>
              </a:spcBef>
              <a:tabLst>
                <a:tab pos="2051685" algn="l"/>
                <a:tab pos="4216400" algn="l"/>
                <a:tab pos="5087620" algn="l"/>
                <a:tab pos="5720080" algn="l"/>
              </a:tabLst>
            </a:pPr>
            <a:r>
              <a:rPr lang="en-US" sz="4400" b="1" spc="-275" dirty="0">
                <a:latin typeface="Times New Roman" panose="02020603050405020304" pitchFamily="18" charset="0"/>
                <a:cs typeface="Times New Roman" panose="02020603050405020304" pitchFamily="18" charset="0"/>
              </a:rPr>
              <a:t>EXPLANATORY   DATA    ANALYSIS  </a:t>
            </a:r>
          </a:p>
          <a:p>
            <a:pPr marL="12700">
              <a:lnSpc>
                <a:spcPct val="100000"/>
              </a:lnSpc>
              <a:spcBef>
                <a:spcPts val="1230"/>
              </a:spcBef>
              <a:tabLst>
                <a:tab pos="2051685" algn="l"/>
                <a:tab pos="4216400" algn="l"/>
                <a:tab pos="5087620" algn="l"/>
                <a:tab pos="5720080" algn="l"/>
              </a:tabLst>
            </a:pPr>
            <a:r>
              <a:rPr lang="en-US" sz="4400" b="1" spc="-275" dirty="0">
                <a:latin typeface="Times New Roman" panose="02020603050405020304" pitchFamily="18" charset="0"/>
                <a:cs typeface="Times New Roman" panose="02020603050405020304" pitchFamily="18" charset="0"/>
              </a:rPr>
              <a:t>INTEGRATED  IN PYTHON  WITH  SQLALCHEMY</a:t>
            </a:r>
            <a:endParaRPr lang="en-US" sz="4400" b="1"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91694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b="1" smtClean="0">
                <a:solidFill>
                  <a:schemeClr val="bg1"/>
                </a:solidFill>
                <a:latin typeface="Times New Roman" panose="02020603050405020304" pitchFamily="18" charset="0"/>
                <a:cs typeface="Times New Roman" panose="02020603050405020304" pitchFamily="18" charset="0"/>
              </a:rPr>
              <a:t>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238491" y="538650"/>
            <a:ext cx="1004712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rgbClr val="0B49CB"/>
                </a:solidFill>
                <a:latin typeface="Times New Roman" panose="02020603050405020304" pitchFamily="18" charset="0"/>
                <a:cs typeface="Times New Roman" panose="02020603050405020304" pitchFamily="18" charset="0"/>
              </a:rPr>
              <a:t>All Launch Site Names</a:t>
            </a:r>
          </a:p>
        </p:txBody>
      </p:sp>
      <p:pic>
        <p:nvPicPr>
          <p:cNvPr id="6" name="Picture 5" descr="A screenshot of a computer&#10;&#10;Description automatically generated">
            <a:extLst>
              <a:ext uri="{FF2B5EF4-FFF2-40B4-BE49-F238E27FC236}">
                <a16:creationId xmlns:a16="http://schemas.microsoft.com/office/drawing/2014/main" id="{C534D76E-E538-2480-6733-E61807912178}"/>
              </a:ext>
            </a:extLst>
          </p:cNvPr>
          <p:cNvPicPr>
            <a:picLocks noChangeAspect="1"/>
          </p:cNvPicPr>
          <p:nvPr/>
        </p:nvPicPr>
        <p:blipFill>
          <a:blip r:embed="rId3"/>
          <a:stretch>
            <a:fillRect/>
          </a:stretch>
        </p:blipFill>
        <p:spPr>
          <a:xfrm>
            <a:off x="882268" y="1253465"/>
            <a:ext cx="6506506" cy="4812371"/>
          </a:xfrm>
          <a:prstGeom prst="rect">
            <a:avLst/>
          </a:prstGeom>
        </p:spPr>
      </p:pic>
      <p:sp>
        <p:nvSpPr>
          <p:cNvPr id="8" name="TextBox 7">
            <a:extLst>
              <a:ext uri="{FF2B5EF4-FFF2-40B4-BE49-F238E27FC236}">
                <a16:creationId xmlns:a16="http://schemas.microsoft.com/office/drawing/2014/main" id="{83C254C2-F5AB-F4A5-C947-8ED738D9AB95}"/>
              </a:ext>
            </a:extLst>
          </p:cNvPr>
          <p:cNvSpPr txBox="1"/>
          <p:nvPr/>
        </p:nvSpPr>
        <p:spPr>
          <a:xfrm>
            <a:off x="7514898" y="1367027"/>
            <a:ext cx="4330262" cy="4401205"/>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Launch Site</a:t>
            </a:r>
          </a:p>
          <a:p>
            <a:r>
              <a:rPr lang="en-US" sz="2800" dirty="0">
                <a:solidFill>
                  <a:schemeClr val="bg1"/>
                </a:solidFill>
                <a:latin typeface="Times New Roman" panose="02020603050405020304" pitchFamily="18" charset="0"/>
                <a:cs typeface="Times New Roman" panose="02020603050405020304" pitchFamily="18" charset="0"/>
              </a:rPr>
              <a:t>CCAFS LC-40</a:t>
            </a:r>
          </a:p>
          <a:p>
            <a:r>
              <a:rPr lang="en-US" sz="2800" dirty="0">
                <a:solidFill>
                  <a:schemeClr val="bg1"/>
                </a:solidFill>
                <a:latin typeface="Times New Roman" panose="02020603050405020304" pitchFamily="18" charset="0"/>
                <a:cs typeface="Times New Roman" panose="02020603050405020304" pitchFamily="18" charset="0"/>
              </a:rPr>
              <a:t>VAFB SLC-4E</a:t>
            </a:r>
          </a:p>
          <a:p>
            <a:r>
              <a:rPr lang="en-US" sz="2800" dirty="0">
                <a:solidFill>
                  <a:schemeClr val="bg1"/>
                </a:solidFill>
                <a:latin typeface="Times New Roman" panose="02020603050405020304" pitchFamily="18" charset="0"/>
                <a:cs typeface="Times New Roman" panose="02020603050405020304" pitchFamily="18" charset="0"/>
              </a:rPr>
              <a:t>KSC LC-39A</a:t>
            </a:r>
          </a:p>
          <a:p>
            <a:r>
              <a:rPr lang="en-US" sz="2800" dirty="0">
                <a:solidFill>
                  <a:schemeClr val="bg1"/>
                </a:solidFill>
                <a:latin typeface="Times New Roman" panose="02020603050405020304" pitchFamily="18" charset="0"/>
                <a:cs typeface="Times New Roman" panose="02020603050405020304" pitchFamily="18" charset="0"/>
              </a:rPr>
              <a:t>CCAFS SLC-40</a:t>
            </a:r>
          </a:p>
          <a:p>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a:solidFill>
                  <a:schemeClr val="bg1"/>
                </a:solidFill>
                <a:latin typeface="Times New Roman" panose="02020603050405020304" pitchFamily="18" charset="0"/>
                <a:cs typeface="Times New Roman" panose="02020603050405020304" pitchFamily="18" charset="0"/>
              </a:rPr>
              <a:t>Used DISTINCT returns only unique values from the </a:t>
            </a:r>
            <a:r>
              <a:rPr lang="en-US" sz="2800" dirty="0" err="1">
                <a:solidFill>
                  <a:schemeClr val="bg1"/>
                </a:solidFill>
                <a:latin typeface="Times New Roman" panose="02020603050405020304" pitchFamily="18" charset="0"/>
                <a:cs typeface="Times New Roman" panose="02020603050405020304" pitchFamily="18" charset="0"/>
              </a:rPr>
              <a:t>Launch_site</a:t>
            </a:r>
            <a:r>
              <a:rPr lang="en-US" sz="2800" dirty="0">
                <a:solidFill>
                  <a:schemeClr val="bg1"/>
                </a:solidFill>
                <a:latin typeface="Times New Roman" panose="02020603050405020304" pitchFamily="18" charset="0"/>
                <a:cs typeface="Times New Roman" panose="02020603050405020304" pitchFamily="18" charset="0"/>
              </a:rPr>
              <a:t> column of the SPACEXTBL</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25</a:t>
            </a:fld>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57129" y="1253331"/>
            <a:ext cx="261991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First 5 entries in database with </a:t>
            </a:r>
            <a:r>
              <a:rPr lang="en-US" sz="2200" dirty="0" err="1">
                <a:solidFill>
                  <a:schemeClr val="accent3">
                    <a:lumMod val="25000"/>
                  </a:schemeClr>
                </a:solidFill>
                <a:latin typeface="Times New Roman" panose="02020603050405020304" pitchFamily="18" charset="0"/>
                <a:cs typeface="Times New Roman" panose="02020603050405020304" pitchFamily="18" charset="0"/>
              </a:rPr>
              <a:t>Launch_Site</a:t>
            </a:r>
            <a:r>
              <a:rPr lang="en-US" sz="2200" dirty="0">
                <a:solidFill>
                  <a:schemeClr val="accent3">
                    <a:lumMod val="25000"/>
                  </a:schemeClr>
                </a:solidFill>
                <a:latin typeface="Times New Roman" panose="02020603050405020304" pitchFamily="18" charset="0"/>
                <a:cs typeface="Times New Roman" panose="02020603050405020304" pitchFamily="18" charset="0"/>
              </a:rPr>
              <a:t> name beginning with CCA.</a:t>
            </a:r>
          </a:p>
          <a:p>
            <a:pPr>
              <a:lnSpc>
                <a:spcPct val="100000"/>
              </a:lnSpc>
              <a:spcBef>
                <a:spcPts val="1400"/>
              </a:spcBef>
            </a:pPr>
            <a:endParaRPr lang="en-US" sz="2200" b="1"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307939" y="538650"/>
            <a:ext cx="9977672"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19B3B36E-E69F-BD10-B995-0598E3BBE8B7}"/>
              </a:ext>
            </a:extLst>
          </p:cNvPr>
          <p:cNvPicPr>
            <a:picLocks noChangeAspect="1"/>
          </p:cNvPicPr>
          <p:nvPr/>
        </p:nvPicPr>
        <p:blipFill>
          <a:blip r:embed="rId2"/>
          <a:stretch>
            <a:fillRect/>
          </a:stretch>
        </p:blipFill>
        <p:spPr>
          <a:xfrm>
            <a:off x="906389" y="1087698"/>
            <a:ext cx="7950740" cy="50130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26</a:t>
            </a:fld>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64706" y="1971675"/>
            <a:ext cx="3051081" cy="363299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Times New Roman" panose="02020603050405020304" pitchFamily="18" charset="0"/>
                <a:cs typeface="Times New Roman" panose="02020603050405020304" pitchFamily="18" charset="0"/>
              </a:rPr>
              <a:t>Used SUM to calculate to the total the LAUNCH column, and filter NASA (CRS) was the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229709" y="538650"/>
            <a:ext cx="10055901"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Total Payload Mass</a:t>
            </a:r>
          </a:p>
        </p:txBody>
      </p:sp>
      <p:pic>
        <p:nvPicPr>
          <p:cNvPr id="6" name="Picture 5" descr="A screenshot of a computer&#10;&#10;Description automatically generated">
            <a:extLst>
              <a:ext uri="{FF2B5EF4-FFF2-40B4-BE49-F238E27FC236}">
                <a16:creationId xmlns:a16="http://schemas.microsoft.com/office/drawing/2014/main" id="{95C56943-E406-1D45-D2C1-D4A8A5917E79}"/>
              </a:ext>
            </a:extLst>
          </p:cNvPr>
          <p:cNvPicPr>
            <a:picLocks noChangeAspect="1"/>
          </p:cNvPicPr>
          <p:nvPr/>
        </p:nvPicPr>
        <p:blipFill>
          <a:blip r:embed="rId2"/>
          <a:stretch>
            <a:fillRect/>
          </a:stretch>
        </p:blipFill>
        <p:spPr>
          <a:xfrm>
            <a:off x="914399" y="1253331"/>
            <a:ext cx="7987553" cy="48188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27</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65931" y="1531936"/>
            <a:ext cx="2998022" cy="4351338"/>
          </a:xfrm>
          <a:prstGeom prst="rect">
            <a:avLst/>
          </a:prstGeom>
        </p:spPr>
        <p:txBody>
          <a:bodyPr>
            <a:normAutofit/>
          </a:bodyPr>
          <a:lstStyle/>
          <a:p>
            <a:pPr>
              <a:lnSpc>
                <a:spcPct val="100000"/>
              </a:lnSpc>
              <a:spcBef>
                <a:spcPts val="1400"/>
              </a:spcBef>
            </a:pPr>
            <a:r>
              <a:rPr lang="en-US" sz="2200" dirty="0">
                <a:solidFill>
                  <a:schemeClr val="bg1"/>
                </a:solidFill>
                <a:latin typeface="Times New Roman" panose="02020603050405020304" pitchFamily="18" charset="0"/>
                <a:cs typeface="Times New Roman" panose="02020603050405020304" pitchFamily="18" charset="0"/>
              </a:rPr>
              <a:t>Use the SUM to calculate the total LAUNCH column filter where NASA (CRS) was </a:t>
            </a:r>
            <a:r>
              <a:rPr lang="en-US" sz="2200" dirty="0" err="1">
                <a:solidFill>
                  <a:schemeClr val="bg1"/>
                </a:solidFill>
                <a:latin typeface="Times New Roman" panose="02020603050405020304" pitchFamily="18" charset="0"/>
                <a:cs typeface="Times New Roman" panose="02020603050405020304" pitchFamily="18" charset="0"/>
              </a:rPr>
              <a:t>Booster_Version</a:t>
            </a:r>
            <a:r>
              <a:rPr lang="en-US" sz="2200" dirty="0">
                <a:solidFill>
                  <a:schemeClr val="bg1"/>
                </a:solidFill>
                <a:latin typeface="Times New Roman" panose="02020603050405020304" pitchFamily="18" charset="0"/>
                <a:cs typeface="Times New Roman" panose="02020603050405020304" pitchFamily="18" charset="0"/>
              </a:rPr>
              <a:t> equals to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246093" y="538650"/>
            <a:ext cx="10039517"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Average Payload Mass by F9 v1.1</a:t>
            </a:r>
          </a:p>
        </p:txBody>
      </p:sp>
      <p:pic>
        <p:nvPicPr>
          <p:cNvPr id="6" name="Picture 5" descr="A screenshot of a computer&#10;&#10;Description automatically generated">
            <a:extLst>
              <a:ext uri="{FF2B5EF4-FFF2-40B4-BE49-F238E27FC236}">
                <a16:creationId xmlns:a16="http://schemas.microsoft.com/office/drawing/2014/main" id="{DDE137ED-6135-9EE1-7DAB-CC1BEA031493}"/>
              </a:ext>
            </a:extLst>
          </p:cNvPr>
          <p:cNvPicPr>
            <a:picLocks noChangeAspect="1"/>
          </p:cNvPicPr>
          <p:nvPr/>
        </p:nvPicPr>
        <p:blipFill>
          <a:blip r:embed="rId3"/>
          <a:stretch>
            <a:fillRect/>
          </a:stretch>
        </p:blipFill>
        <p:spPr>
          <a:xfrm>
            <a:off x="914400" y="1531935"/>
            <a:ext cx="7329487" cy="435133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28</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28212" y="1714498"/>
            <a:ext cx="32567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bg1"/>
                </a:solidFill>
                <a:latin typeface="Times New Roman" panose="02020603050405020304" pitchFamily="18" charset="0"/>
                <a:cs typeface="Times New Roman" panose="02020603050405020304" pitchFamily="18" charset="0"/>
              </a:rPr>
              <a:t>Use MIN to calculate the minimum Date column where </a:t>
            </a:r>
            <a:r>
              <a:rPr lang="en-US" sz="2200" dirty="0" err="1">
                <a:solidFill>
                  <a:schemeClr val="bg1"/>
                </a:solidFill>
                <a:latin typeface="Times New Roman" panose="02020603050405020304" pitchFamily="18" charset="0"/>
                <a:cs typeface="Times New Roman" panose="02020603050405020304" pitchFamily="18" charset="0"/>
              </a:rPr>
              <a:t>Landing_Outcome</a:t>
            </a:r>
            <a:r>
              <a:rPr lang="en-US" sz="2200" dirty="0">
                <a:solidFill>
                  <a:schemeClr val="bg1"/>
                </a:solidFill>
                <a:latin typeface="Times New Roman" panose="02020603050405020304" pitchFamily="18" charset="0"/>
                <a:cs typeface="Times New Roman" panose="02020603050405020304" pitchFamily="18" charset="0"/>
              </a:rPr>
              <a:t> was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285875" y="538650"/>
            <a:ext cx="9999736"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First Successful Ground Landing Date</a:t>
            </a:r>
          </a:p>
        </p:txBody>
      </p:sp>
      <p:pic>
        <p:nvPicPr>
          <p:cNvPr id="6" name="Picture 5" descr="A screen shot of a computer&#10;&#10;Description automatically generated">
            <a:extLst>
              <a:ext uri="{FF2B5EF4-FFF2-40B4-BE49-F238E27FC236}">
                <a16:creationId xmlns:a16="http://schemas.microsoft.com/office/drawing/2014/main" id="{6170FB58-DF92-8C66-2FCF-45B7F5382732}"/>
              </a:ext>
            </a:extLst>
          </p:cNvPr>
          <p:cNvPicPr>
            <a:picLocks noChangeAspect="1"/>
          </p:cNvPicPr>
          <p:nvPr/>
        </p:nvPicPr>
        <p:blipFill>
          <a:blip r:embed="rId2"/>
          <a:stretch>
            <a:fillRect/>
          </a:stretch>
        </p:blipFill>
        <p:spPr>
          <a:xfrm>
            <a:off x="893761" y="1363662"/>
            <a:ext cx="7299979" cy="470217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29</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52329" y="1451740"/>
            <a:ext cx="30480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bg1"/>
                </a:solidFill>
                <a:latin typeface="Times New Roman" panose="02020603050405020304" pitchFamily="18" charset="0"/>
                <a:cs typeface="Times New Roman" panose="02020603050405020304" pitchFamily="18" charset="0"/>
              </a:rPr>
              <a:t>Use WHERE to filter </a:t>
            </a:r>
            <a:r>
              <a:rPr lang="en-US" sz="2200" dirty="0" err="1">
                <a:solidFill>
                  <a:schemeClr val="bg1"/>
                </a:solidFill>
                <a:latin typeface="Times New Roman" panose="02020603050405020304" pitchFamily="18" charset="0"/>
                <a:cs typeface="Times New Roman" panose="02020603050405020304" pitchFamily="18" charset="0"/>
              </a:rPr>
              <a:t>Landing_Outcome</a:t>
            </a:r>
            <a:r>
              <a:rPr lang="en-US" sz="2200" dirty="0">
                <a:solidFill>
                  <a:schemeClr val="bg1"/>
                </a:solidFill>
                <a:latin typeface="Times New Roman" panose="02020603050405020304" pitchFamily="18" charset="0"/>
                <a:cs typeface="Times New Roman" panose="02020603050405020304" pitchFamily="18" charset="0"/>
              </a:rPr>
              <a:t> are ‘Success (drone ship)’ and Payload Mass is between 4000 and 6000</a:t>
            </a:r>
          </a:p>
          <a:p>
            <a:pPr>
              <a:lnSpc>
                <a:spcPct val="100000"/>
              </a:lnSpc>
              <a:spcBef>
                <a:spcPts val="1400"/>
              </a:spcBef>
            </a:pP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344705" y="538650"/>
            <a:ext cx="9940905"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Successful Drone Ship Landing with Payload between 4000 and 6000</a:t>
            </a:r>
          </a:p>
        </p:txBody>
      </p:sp>
      <p:pic>
        <p:nvPicPr>
          <p:cNvPr id="3" name="Picture 2" descr="A screenshot of a computer&#10;&#10;Description automatically generated">
            <a:extLst>
              <a:ext uri="{FF2B5EF4-FFF2-40B4-BE49-F238E27FC236}">
                <a16:creationId xmlns:a16="http://schemas.microsoft.com/office/drawing/2014/main" id="{BC13528F-E965-34FD-46F9-FEFEE82209BF}"/>
              </a:ext>
            </a:extLst>
          </p:cNvPr>
          <p:cNvPicPr>
            <a:picLocks noChangeAspect="1"/>
          </p:cNvPicPr>
          <p:nvPr/>
        </p:nvPicPr>
        <p:blipFill>
          <a:blip r:embed="rId2"/>
          <a:stretch>
            <a:fillRect/>
          </a:stretch>
        </p:blipFill>
        <p:spPr>
          <a:xfrm>
            <a:off x="901699" y="1334814"/>
            <a:ext cx="7569948" cy="483475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62008" y="6136787"/>
            <a:ext cx="771089" cy="365125"/>
          </a:xfrm>
        </p:spPr>
        <p:txBody>
          <a:bodyPr anchor="ctr">
            <a:normAutofit/>
          </a:bodyPr>
          <a:lstStyle/>
          <a:p>
            <a:pPr>
              <a:spcAft>
                <a:spcPts val="600"/>
              </a:spcAft>
            </a:pPr>
            <a:fld id="{5075537C-CA84-1446-933C-8E9D027F9201}" type="slidenum">
              <a:rPr lang="en-US" sz="1400" b="1" smtClean="0">
                <a:solidFill>
                  <a:schemeClr val="bg1"/>
                </a:solidFill>
                <a:latin typeface="Times New Roman" panose="02020603050405020304" pitchFamily="18" charset="0"/>
                <a:cs typeface="Times New Roman" panose="02020603050405020304" pitchFamily="18" charset="0"/>
              </a:rPr>
              <a:pPr>
                <a:spcAft>
                  <a:spcPts val="600"/>
                </a:spcAft>
              </a:pPr>
              <a:t>3</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235676"/>
            <a:ext cx="11088935" cy="549875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b="1" dirty="0">
                <a:solidFill>
                  <a:schemeClr val="accent3">
                    <a:lumMod val="25000"/>
                  </a:schemeClr>
                </a:solidFill>
                <a:latin typeface="Times New Roman" panose="02020603050405020304" pitchFamily="18" charset="0"/>
                <a:cs typeface="Times New Roman" panose="02020603050405020304" pitchFamily="18" charset="0"/>
              </a:rPr>
              <a:t>Summary of Methodologies</a:t>
            </a:r>
          </a:p>
          <a:p>
            <a:pPr marL="184150" lvl="2" indent="0">
              <a:buNone/>
            </a:pPr>
            <a:r>
              <a:rPr lang="en-GB" sz="2800" i="0" dirty="0">
                <a:solidFill>
                  <a:schemeClr val="bg1"/>
                </a:solidFill>
                <a:effectLst/>
                <a:latin typeface="Times New Roman" panose="02020603050405020304" pitchFamily="18" charset="0"/>
                <a:cs typeface="Times New Roman" panose="02020603050405020304" pitchFamily="18" charset="0"/>
              </a:rPr>
              <a:t>	</a:t>
            </a:r>
            <a:r>
              <a:rPr lang="en-GB" sz="2400" i="0" dirty="0">
                <a:solidFill>
                  <a:schemeClr val="bg1"/>
                </a:solidFill>
                <a:effectLst/>
                <a:latin typeface="Times New Roman" panose="02020603050405020304" pitchFamily="18" charset="0"/>
                <a:cs typeface="Times New Roman" panose="02020603050405020304" pitchFamily="18" charset="0"/>
              </a:rPr>
              <a:t>This project followed </a:t>
            </a:r>
            <a:r>
              <a:rPr lang="en-GB" sz="2400" dirty="0">
                <a:solidFill>
                  <a:schemeClr val="bg1"/>
                </a:solidFill>
                <a:latin typeface="Times New Roman" panose="02020603050405020304" pitchFamily="18" charset="0"/>
                <a:cs typeface="Times New Roman" panose="02020603050405020304" pitchFamily="18" charset="0"/>
              </a:rPr>
              <a:t>these </a:t>
            </a:r>
            <a:r>
              <a:rPr lang="en-GB" sz="2400" i="0" dirty="0">
                <a:solidFill>
                  <a:schemeClr val="bg1"/>
                </a:solidFill>
                <a:effectLst/>
                <a:latin typeface="Times New Roman" panose="02020603050405020304" pitchFamily="18" charset="0"/>
                <a:cs typeface="Times New Roman" panose="02020603050405020304" pitchFamily="18" charset="0"/>
              </a:rPr>
              <a:t>steps: </a:t>
            </a:r>
          </a:p>
          <a:p>
            <a:pPr marL="1276350" lvl="3" indent="-457200"/>
            <a:r>
              <a:rPr lang="en-GB" sz="2000" i="0" dirty="0">
                <a:solidFill>
                  <a:schemeClr val="bg1"/>
                </a:solidFill>
                <a:effectLst/>
                <a:latin typeface="Times New Roman" panose="02020603050405020304" pitchFamily="18" charset="0"/>
                <a:cs typeface="Times New Roman" panose="02020603050405020304" pitchFamily="18" charset="0"/>
              </a:rPr>
              <a:t>Data Collection</a:t>
            </a:r>
          </a:p>
          <a:p>
            <a:pPr marL="1276350" lvl="3" indent="-457200"/>
            <a:r>
              <a:rPr lang="en-GB" sz="2000" dirty="0">
                <a:solidFill>
                  <a:schemeClr val="bg1"/>
                </a:solidFill>
                <a:latin typeface="Times New Roman" panose="02020603050405020304" pitchFamily="18" charset="0"/>
                <a:cs typeface="Times New Roman" panose="02020603050405020304" pitchFamily="18" charset="0"/>
              </a:rPr>
              <a:t>Data Wrangling</a:t>
            </a:r>
            <a:r>
              <a:rPr lang="en-GB" sz="2000" i="0" dirty="0">
                <a:solidFill>
                  <a:schemeClr val="bg1"/>
                </a:solidFill>
                <a:effectLst/>
                <a:latin typeface="Times New Roman" panose="02020603050405020304" pitchFamily="18" charset="0"/>
                <a:cs typeface="Times New Roman" panose="02020603050405020304" pitchFamily="18" charset="0"/>
              </a:rPr>
              <a:t> </a:t>
            </a:r>
          </a:p>
          <a:p>
            <a:pPr marL="1276350" lvl="3" indent="-457200"/>
            <a:r>
              <a:rPr lang="en-GB" sz="2000" i="0" dirty="0">
                <a:solidFill>
                  <a:schemeClr val="bg1"/>
                </a:solidFill>
                <a:effectLst/>
                <a:latin typeface="Times New Roman" panose="02020603050405020304" pitchFamily="18" charset="0"/>
                <a:cs typeface="Times New Roman" panose="02020603050405020304" pitchFamily="18" charset="0"/>
              </a:rPr>
              <a:t>Exploratory Data Analysis</a:t>
            </a:r>
          </a:p>
          <a:p>
            <a:pPr marL="1276350" lvl="3" indent="-457200"/>
            <a:r>
              <a:rPr lang="en-GB" sz="2000" dirty="0">
                <a:solidFill>
                  <a:schemeClr val="bg1"/>
                </a:solidFill>
                <a:latin typeface="Times New Roman" panose="02020603050405020304" pitchFamily="18" charset="0"/>
                <a:cs typeface="Times New Roman" panose="02020603050405020304" pitchFamily="18" charset="0"/>
              </a:rPr>
              <a:t>Interactive Visual Analytics</a:t>
            </a:r>
          </a:p>
          <a:p>
            <a:pPr marL="1276350" lvl="3" indent="-457200"/>
            <a:r>
              <a:rPr lang="en-GB" sz="2000" i="0" dirty="0">
                <a:solidFill>
                  <a:schemeClr val="bg1"/>
                </a:solidFill>
                <a:effectLst/>
                <a:latin typeface="Times New Roman" panose="02020603050405020304" pitchFamily="18" charset="0"/>
                <a:cs typeface="Times New Roman" panose="02020603050405020304" pitchFamily="18" charset="0"/>
              </a:rPr>
              <a:t>Predictive Analysis (Classification)</a:t>
            </a:r>
            <a:endParaRPr lang="en-US" sz="24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b="1" dirty="0">
                <a:solidFill>
                  <a:schemeClr val="accent3">
                    <a:lumMod val="25000"/>
                  </a:schemeClr>
                </a:solidFill>
                <a:latin typeface="Times New Roman" panose="02020603050405020304" pitchFamily="18" charset="0"/>
                <a:cs typeface="Times New Roman" panose="02020603050405020304" pitchFamily="18" charset="0"/>
              </a:rPr>
              <a:t>Summary of all results</a:t>
            </a:r>
          </a:p>
          <a:p>
            <a:pPr marL="0" indent="0">
              <a:buNone/>
            </a:pPr>
            <a:r>
              <a:rPr lang="en-US" sz="1400" b="1" dirty="0">
                <a:solidFill>
                  <a:srgbClr val="0C0C0C"/>
                </a:solidFill>
                <a:effectLst/>
                <a:latin typeface="Times New Roman" panose="02020603050405020304" pitchFamily="18" charset="0"/>
                <a:cs typeface="Times New Roman" panose="02020603050405020304" pitchFamily="18" charset="0"/>
              </a:rPr>
              <a:t>	</a:t>
            </a:r>
            <a:r>
              <a:rPr lang="en-US" sz="1800" dirty="0">
                <a:solidFill>
                  <a:srgbClr val="0C0C0C"/>
                </a:solidFill>
                <a:effectLst/>
                <a:latin typeface="Times New Roman" panose="02020603050405020304" pitchFamily="18" charset="0"/>
                <a:cs typeface="Times New Roman" panose="02020603050405020304" pitchFamily="18" charset="0"/>
              </a:rPr>
              <a:t>Four machine learning models were created: Logistic Regression, Support Vector Machine, Decision Tree 	Classifier, and K Nearest Neighbors. These models have produced similar results, with an accuracy rate of 	around 83.33%. One thing to note is that all the models tend to overestimate the number of successful 	landings. To improve the accuracy and reliability of the models, it is essential to gather more data for a more 	thorough analysis.</a:t>
            </a:r>
          </a:p>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346885" y="538650"/>
            <a:ext cx="9938725"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Executive Summary</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30</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982635" y="1404938"/>
            <a:ext cx="2908310" cy="4351338"/>
          </a:xfrm>
          <a:prstGeom prst="rect">
            <a:avLst/>
          </a:prstGeom>
        </p:spPr>
        <p:txBody>
          <a:bodyPr>
            <a:normAutofit/>
          </a:bodyPr>
          <a:lstStyle/>
          <a:p>
            <a:pPr>
              <a:lnSpc>
                <a:spcPct val="100000"/>
              </a:lnSpc>
              <a:spcBef>
                <a:spcPts val="1400"/>
              </a:spcBef>
            </a:pPr>
            <a:r>
              <a:rPr lang="en-US" sz="2200" dirty="0">
                <a:solidFill>
                  <a:schemeClr val="bg1"/>
                </a:solidFill>
                <a:latin typeface="Times New Roman" panose="02020603050405020304" pitchFamily="18" charset="0"/>
                <a:cs typeface="Times New Roman" panose="02020603050405020304" pitchFamily="18" charset="0"/>
              </a:rPr>
              <a:t>Use the COUNT to calculate </a:t>
            </a:r>
            <a:r>
              <a:rPr lang="en-US" sz="2200" dirty="0" err="1">
                <a:solidFill>
                  <a:schemeClr val="bg1"/>
                </a:solidFill>
                <a:latin typeface="Times New Roman" panose="02020603050405020304" pitchFamily="18" charset="0"/>
                <a:cs typeface="Times New Roman" panose="02020603050405020304" pitchFamily="18" charset="0"/>
              </a:rPr>
              <a:t>Mission_Outcome</a:t>
            </a:r>
            <a:r>
              <a:rPr lang="en-US" sz="2200" dirty="0">
                <a:solidFill>
                  <a:schemeClr val="bg1"/>
                </a:solidFill>
                <a:latin typeface="Times New Roman" panose="02020603050405020304" pitchFamily="18" charset="0"/>
                <a:cs typeface="Times New Roman" panose="02020603050405020304" pitchFamily="18" charset="0"/>
              </a:rPr>
              <a:t> WHERE </a:t>
            </a:r>
            <a:r>
              <a:rPr lang="en-US" sz="2200" dirty="0" err="1">
                <a:solidFill>
                  <a:schemeClr val="bg1"/>
                </a:solidFill>
                <a:latin typeface="Times New Roman" panose="02020603050405020304" pitchFamily="18" charset="0"/>
                <a:cs typeface="Times New Roman" panose="02020603050405020304" pitchFamily="18" charset="0"/>
              </a:rPr>
              <a:t>Mission_Outcome</a:t>
            </a:r>
            <a:r>
              <a:rPr lang="en-US" sz="2200" dirty="0">
                <a:solidFill>
                  <a:schemeClr val="bg1"/>
                </a:solidFill>
                <a:latin typeface="Times New Roman" panose="02020603050405020304" pitchFamily="18" charset="0"/>
                <a:cs typeface="Times New Roman" panose="02020603050405020304" pitchFamily="18" charset="0"/>
              </a:rPr>
              <a:t> are ‘Successful’ and ‘Failed’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345323" y="538650"/>
            <a:ext cx="9940287"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Total Number of Successful and Failure Mission Outcomes</a:t>
            </a:r>
          </a:p>
        </p:txBody>
      </p:sp>
      <p:pic>
        <p:nvPicPr>
          <p:cNvPr id="6" name="Picture 5" descr="A screenshot of a computer&#10;&#10;Description automatically generated">
            <a:extLst>
              <a:ext uri="{FF2B5EF4-FFF2-40B4-BE49-F238E27FC236}">
                <a16:creationId xmlns:a16="http://schemas.microsoft.com/office/drawing/2014/main" id="{2DC18ED3-936E-D6A4-FD94-7B646337AF8D}"/>
              </a:ext>
            </a:extLst>
          </p:cNvPr>
          <p:cNvPicPr>
            <a:picLocks noChangeAspect="1"/>
          </p:cNvPicPr>
          <p:nvPr/>
        </p:nvPicPr>
        <p:blipFill>
          <a:blip r:embed="rId2"/>
          <a:stretch>
            <a:fillRect/>
          </a:stretch>
        </p:blipFill>
        <p:spPr>
          <a:xfrm>
            <a:off x="968374" y="1404938"/>
            <a:ext cx="7852897" cy="46103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31</a:t>
            </a:fld>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39200" y="1309817"/>
            <a:ext cx="2904565" cy="4351338"/>
          </a:xfrm>
          <a:prstGeom prst="rect">
            <a:avLst/>
          </a:prstGeom>
        </p:spPr>
        <p:txBody>
          <a:bodyPr>
            <a:normAutofit/>
          </a:bodyPr>
          <a:lstStyle/>
          <a:p>
            <a:pPr>
              <a:lnSpc>
                <a:spcPct val="100000"/>
              </a:lnSpc>
              <a:spcBef>
                <a:spcPts val="1400"/>
              </a:spcBef>
            </a:pPr>
            <a:r>
              <a:rPr lang="en-US" sz="2200" dirty="0">
                <a:solidFill>
                  <a:schemeClr val="bg1"/>
                </a:solidFill>
                <a:latin typeface="Times New Roman" panose="02020603050405020304" pitchFamily="18" charset="0"/>
                <a:cs typeface="Times New Roman" panose="02020603050405020304" pitchFamily="18" charset="0"/>
              </a:rPr>
              <a:t>Used a subquery to look for the MAX of </a:t>
            </a:r>
            <a:r>
              <a:rPr lang="en-US" sz="2200" dirty="0" err="1">
                <a:solidFill>
                  <a:schemeClr val="bg1"/>
                </a:solidFill>
                <a:latin typeface="Times New Roman" panose="02020603050405020304" pitchFamily="18" charset="0"/>
                <a:cs typeface="Times New Roman" panose="02020603050405020304" pitchFamily="18" charset="0"/>
              </a:rPr>
              <a:t>Payload_Mass</a:t>
            </a:r>
            <a:r>
              <a:rPr lang="en-US" sz="2200" dirty="0">
                <a:solidFill>
                  <a:schemeClr val="bg1"/>
                </a:solidFill>
                <a:latin typeface="Times New Roman" panose="02020603050405020304" pitchFamily="18" charset="0"/>
                <a:cs typeface="Times New Roman" panose="02020603050405020304" pitchFamily="18" charset="0"/>
              </a:rPr>
              <a:t> then apply it to WHERE to find the </a:t>
            </a:r>
            <a:r>
              <a:rPr lang="en-US" sz="2200" dirty="0" err="1">
                <a:solidFill>
                  <a:schemeClr val="bg1"/>
                </a:solidFill>
                <a:latin typeface="Times New Roman" panose="02020603050405020304" pitchFamily="18" charset="0"/>
                <a:cs typeface="Times New Roman" panose="02020603050405020304" pitchFamily="18" charset="0"/>
              </a:rPr>
              <a:t>Booster_Version</a:t>
            </a:r>
            <a:r>
              <a:rPr lang="en-US" sz="2200" dirty="0">
                <a:solidFill>
                  <a:schemeClr val="bg1"/>
                </a:solidFill>
                <a:latin typeface="Times New Roman" panose="02020603050405020304" pitchFamily="18" charset="0"/>
                <a:cs typeface="Times New Roman" panose="02020603050405020304" pitchFamily="18" charset="0"/>
              </a:rPr>
              <a:t> with the max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357313" y="538650"/>
            <a:ext cx="9928298"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6783DD64-9D6E-0584-326B-471F8AAB3E2E}"/>
              </a:ext>
            </a:extLst>
          </p:cNvPr>
          <p:cNvPicPr>
            <a:picLocks noChangeAspect="1"/>
          </p:cNvPicPr>
          <p:nvPr/>
        </p:nvPicPr>
        <p:blipFill>
          <a:blip r:embed="rId3"/>
          <a:stretch>
            <a:fillRect/>
          </a:stretch>
        </p:blipFill>
        <p:spPr>
          <a:xfrm>
            <a:off x="900113" y="1196845"/>
            <a:ext cx="7849440" cy="488963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32</a:t>
            </a:fld>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04729" y="1470211"/>
            <a:ext cx="2869734" cy="3968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bg1"/>
                </a:solidFill>
                <a:latin typeface="Times New Roman" panose="02020603050405020304" pitchFamily="18" charset="0"/>
                <a:cs typeface="Times New Roman" panose="02020603050405020304" pitchFamily="18" charset="0"/>
              </a:rPr>
              <a:t>List all failed </a:t>
            </a:r>
            <a:r>
              <a:rPr lang="en-US" sz="2200" dirty="0" err="1">
                <a:solidFill>
                  <a:schemeClr val="bg1"/>
                </a:solidFill>
                <a:latin typeface="Times New Roman" panose="02020603050405020304" pitchFamily="18" charset="0"/>
                <a:cs typeface="Times New Roman" panose="02020603050405020304" pitchFamily="18" charset="0"/>
              </a:rPr>
              <a:t>Landing_Outcome</a:t>
            </a:r>
            <a:r>
              <a:rPr lang="en-US" sz="2200" dirty="0">
                <a:solidFill>
                  <a:schemeClr val="bg1"/>
                </a:solidFill>
                <a:latin typeface="Times New Roman" panose="02020603050405020304" pitchFamily="18" charset="0"/>
                <a:cs typeface="Times New Roman" panose="02020603050405020304" pitchFamily="18" charset="0"/>
              </a:rPr>
              <a:t>, WHERE </a:t>
            </a:r>
            <a:r>
              <a:rPr lang="en-US" sz="2200" dirty="0" err="1">
                <a:solidFill>
                  <a:schemeClr val="bg1"/>
                </a:solidFill>
                <a:latin typeface="Times New Roman" panose="02020603050405020304" pitchFamily="18" charset="0"/>
                <a:cs typeface="Times New Roman" panose="02020603050405020304" pitchFamily="18" charset="0"/>
              </a:rPr>
              <a:t>Landing_Outcone</a:t>
            </a:r>
            <a:r>
              <a:rPr lang="en-US" sz="2200" dirty="0">
                <a:solidFill>
                  <a:schemeClr val="bg1"/>
                </a:solidFill>
                <a:latin typeface="Times New Roman" panose="02020603050405020304" pitchFamily="18" charset="0"/>
                <a:cs typeface="Times New Roman" panose="02020603050405020304" pitchFamily="18" charset="0"/>
              </a:rPr>
              <a:t> is ‘Failure (drone ship)’ and Date is year in ‘2015’ </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343025" y="538650"/>
            <a:ext cx="9942586"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2015 Launch Records</a:t>
            </a:r>
          </a:p>
        </p:txBody>
      </p:sp>
      <p:pic>
        <p:nvPicPr>
          <p:cNvPr id="6" name="Picture 5" descr="A screenshot of a computer&#10;&#10;Description automatically generated">
            <a:extLst>
              <a:ext uri="{FF2B5EF4-FFF2-40B4-BE49-F238E27FC236}">
                <a16:creationId xmlns:a16="http://schemas.microsoft.com/office/drawing/2014/main" id="{95E5950D-6097-C57E-5729-D0A0C62949D7}"/>
              </a:ext>
            </a:extLst>
          </p:cNvPr>
          <p:cNvPicPr>
            <a:picLocks noChangeAspect="1"/>
          </p:cNvPicPr>
          <p:nvPr/>
        </p:nvPicPr>
        <p:blipFill>
          <a:blip r:embed="rId2"/>
          <a:stretch>
            <a:fillRect/>
          </a:stretch>
        </p:blipFill>
        <p:spPr>
          <a:xfrm>
            <a:off x="935038" y="1087698"/>
            <a:ext cx="7420068" cy="50416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33</a:t>
            </a:fld>
            <a:endParaRPr lang="en-US" dirty="0">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44753" y="1783975"/>
            <a:ext cx="3186860" cy="3820693"/>
          </a:xfrm>
          <a:prstGeom prst="rect">
            <a:avLst/>
          </a:prstGeom>
        </p:spPr>
        <p:txBody>
          <a:bodyPr lIns="91440" tIns="45720" rIns="91440" bIns="45720" anchor="t"/>
          <a:lstStyle/>
          <a:p>
            <a:pPr>
              <a:lnSpc>
                <a:spcPct val="100000"/>
              </a:lnSpc>
              <a:spcBef>
                <a:spcPts val="1400"/>
              </a:spcBef>
            </a:pPr>
            <a:r>
              <a:rPr lang="en-US" sz="2200" dirty="0">
                <a:solidFill>
                  <a:schemeClr val="bg1"/>
                </a:solidFill>
                <a:latin typeface="Times New Roman" panose="02020603050405020304" pitchFamily="18" charset="0"/>
                <a:cs typeface="Times New Roman" panose="02020603050405020304" pitchFamily="18" charset="0"/>
              </a:rPr>
              <a:t>Rank the COUNT on </a:t>
            </a:r>
            <a:r>
              <a:rPr lang="en-US" sz="2200" dirty="0" err="1">
                <a:solidFill>
                  <a:schemeClr val="bg1"/>
                </a:solidFill>
                <a:latin typeface="Times New Roman" panose="02020603050405020304" pitchFamily="18" charset="0"/>
                <a:cs typeface="Times New Roman" panose="02020603050405020304" pitchFamily="18" charset="0"/>
              </a:rPr>
              <a:t>Landing_Outcome</a:t>
            </a:r>
            <a:r>
              <a:rPr lang="en-US" sz="2200" dirty="0">
                <a:solidFill>
                  <a:schemeClr val="bg1"/>
                </a:solidFill>
                <a:latin typeface="Times New Roman" panose="02020603050405020304" pitchFamily="18" charset="0"/>
                <a:cs typeface="Times New Roman" panose="02020603050405020304" pitchFamily="18" charset="0"/>
              </a:rPr>
              <a:t> WHERE between ‘2010-06-04’ and ‘2017-03-20’. Grouping by </a:t>
            </a:r>
            <a:r>
              <a:rPr lang="en-US" sz="2200" dirty="0" err="1">
                <a:solidFill>
                  <a:schemeClr val="bg1"/>
                </a:solidFill>
                <a:latin typeface="Times New Roman" panose="02020603050405020304" pitchFamily="18" charset="0"/>
                <a:cs typeface="Times New Roman" panose="02020603050405020304" pitchFamily="18" charset="0"/>
              </a:rPr>
              <a:t>Landing_Outcome</a:t>
            </a:r>
            <a:r>
              <a:rPr lang="en-US" sz="2200" dirty="0">
                <a:solidFill>
                  <a:schemeClr val="bg1"/>
                </a:solidFill>
                <a:latin typeface="Times New Roman" panose="02020603050405020304" pitchFamily="18" charset="0"/>
                <a:cs typeface="Times New Roman" panose="02020603050405020304" pitchFamily="18" charset="0"/>
              </a:rPr>
              <a:t> and arrange COUNT by descending</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1371599" y="538650"/>
            <a:ext cx="9914011"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Rank Landing Outcomes Between 2010-06-04 and 2017-03-20</a:t>
            </a:r>
          </a:p>
        </p:txBody>
      </p:sp>
      <p:pic>
        <p:nvPicPr>
          <p:cNvPr id="8" name="Picture 7" descr="A screenshot of a computer&#10;&#10;Description automatically generated">
            <a:extLst>
              <a:ext uri="{FF2B5EF4-FFF2-40B4-BE49-F238E27FC236}">
                <a16:creationId xmlns:a16="http://schemas.microsoft.com/office/drawing/2014/main" id="{681CC2FC-2820-C78E-F3A1-BB4975F6A935}"/>
              </a:ext>
            </a:extLst>
          </p:cNvPr>
          <p:cNvPicPr>
            <a:picLocks noChangeAspect="1"/>
          </p:cNvPicPr>
          <p:nvPr/>
        </p:nvPicPr>
        <p:blipFill>
          <a:blip r:embed="rId3"/>
          <a:stretch>
            <a:fillRect/>
          </a:stretch>
        </p:blipFill>
        <p:spPr>
          <a:xfrm>
            <a:off x="906390" y="1087698"/>
            <a:ext cx="7143916" cy="489876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65" name="Rectangle 64">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68"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69"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0"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1"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2"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4"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6"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7"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8"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4"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5"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7"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9"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8"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09"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1"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3"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5"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7"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8"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9"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0"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1"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useBgFill="1">
        <p:nvSpPr>
          <p:cNvPr id="123"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11B8388-2246-5960-B2D9-50A386974E29}"/>
              </a:ext>
            </a:extLst>
          </p:cNvPr>
          <p:cNvSpPr txBox="1"/>
          <p:nvPr/>
        </p:nvSpPr>
        <p:spPr>
          <a:xfrm>
            <a:off x="4040029" y="963613"/>
            <a:ext cx="8094821" cy="41497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600" b="1" cap="all" dirty="0">
                <a:latin typeface="Times New Roman" panose="02020603050405020304" pitchFamily="18" charset="0"/>
                <a:ea typeface="+mj-ea"/>
                <a:cs typeface="Times New Roman" panose="02020603050405020304" pitchFamily="18" charset="0"/>
              </a:rPr>
              <a:t>INTERACTIVE MAP WITH FOLIUM     </a:t>
            </a:r>
            <a:r>
              <a:rPr lang="en-US" sz="5600" b="1" cap="all" dirty="0">
                <a:latin typeface="+mj-lt"/>
                <a:ea typeface="+mj-ea"/>
                <a:cs typeface="+mj-cs"/>
              </a:rPr>
              <a:t>______________________</a:t>
            </a:r>
          </a:p>
          <a:p>
            <a:pPr>
              <a:lnSpc>
                <a:spcPct val="90000"/>
              </a:lnSpc>
              <a:spcBef>
                <a:spcPct val="0"/>
              </a:spcBef>
              <a:spcAft>
                <a:spcPts val="600"/>
              </a:spcAft>
            </a:pPr>
            <a:endParaRPr lang="en-US" sz="5600" cap="all" dirty="0">
              <a:latin typeface="+mj-lt"/>
              <a:ea typeface="+mj-ea"/>
              <a:cs typeface="+mj-cs"/>
            </a:endParaRP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35</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71586" y="5150069"/>
            <a:ext cx="10014023" cy="1707930"/>
          </a:xfrm>
          <a:prstGeom prst="rect">
            <a:avLst/>
          </a:prstGeom>
        </p:spPr>
        <p:txBody>
          <a:bodyPr lIns="91440" tIns="45720" rIns="91440" bIns="45720" anchor="t">
            <a:normAutofit/>
          </a:bodyPr>
          <a:lstStyle/>
          <a:p>
            <a:pPr marL="12700" marR="5080">
              <a:lnSpc>
                <a:spcPts val="2290"/>
              </a:lnSpc>
              <a:spcBef>
                <a:spcPts val="270"/>
              </a:spcBef>
            </a:pPr>
            <a:r>
              <a:rPr lang="en-US" sz="2000" spc="-5" dirty="0">
                <a:solidFill>
                  <a:schemeClr val="bg1"/>
                </a:solidFill>
                <a:latin typeface="Times New Roman" panose="02020603050405020304" pitchFamily="18" charset="0"/>
                <a:cs typeface="Times New Roman" panose="02020603050405020304" pitchFamily="18" charset="0"/>
              </a:rPr>
              <a:t>The left </a:t>
            </a:r>
            <a:r>
              <a:rPr lang="en-US" sz="2000" dirty="0">
                <a:solidFill>
                  <a:schemeClr val="bg1"/>
                </a:solidFill>
                <a:latin typeface="Times New Roman" panose="02020603050405020304" pitchFamily="18" charset="0"/>
                <a:cs typeface="Times New Roman" panose="02020603050405020304" pitchFamily="18" charset="0"/>
              </a:rPr>
              <a:t>map </a:t>
            </a:r>
            <a:r>
              <a:rPr lang="en-US" sz="2000" spc="-15" dirty="0">
                <a:solidFill>
                  <a:schemeClr val="bg1"/>
                </a:solidFill>
                <a:latin typeface="Times New Roman" panose="02020603050405020304" pitchFamily="18" charset="0"/>
                <a:cs typeface="Times New Roman" panose="02020603050405020304" pitchFamily="18" charset="0"/>
              </a:rPr>
              <a:t>shows </a:t>
            </a:r>
            <a:r>
              <a:rPr lang="en-US" sz="2000" dirty="0">
                <a:solidFill>
                  <a:schemeClr val="bg1"/>
                </a:solidFill>
                <a:latin typeface="Times New Roman" panose="02020603050405020304" pitchFamily="18" charset="0"/>
                <a:cs typeface="Times New Roman" panose="02020603050405020304" pitchFamily="18" charset="0"/>
              </a:rPr>
              <a:t>all launch </a:t>
            </a:r>
            <a:r>
              <a:rPr lang="en-US" sz="2000" spc="-20" dirty="0">
                <a:solidFill>
                  <a:schemeClr val="bg1"/>
                </a:solidFill>
                <a:latin typeface="Times New Roman" panose="02020603050405020304" pitchFamily="18" charset="0"/>
                <a:cs typeface="Times New Roman" panose="02020603050405020304" pitchFamily="18" charset="0"/>
              </a:rPr>
              <a:t>sites </a:t>
            </a:r>
            <a:r>
              <a:rPr lang="en-US" sz="2000" spc="-25" dirty="0">
                <a:solidFill>
                  <a:schemeClr val="bg1"/>
                </a:solidFill>
                <a:latin typeface="Times New Roman" panose="02020603050405020304" pitchFamily="18" charset="0"/>
                <a:cs typeface="Times New Roman" panose="02020603050405020304" pitchFamily="18" charset="0"/>
              </a:rPr>
              <a:t>relative </a:t>
            </a:r>
            <a:r>
              <a:rPr lang="en-US" sz="2000" spc="-5" dirty="0">
                <a:solidFill>
                  <a:schemeClr val="bg1"/>
                </a:solidFill>
                <a:latin typeface="Times New Roman" panose="02020603050405020304" pitchFamily="18" charset="0"/>
                <a:cs typeface="Times New Roman" panose="02020603050405020304" pitchFamily="18" charset="0"/>
              </a:rPr>
              <a:t>US </a:t>
            </a:r>
            <a:r>
              <a:rPr lang="en-US" sz="2000" dirty="0">
                <a:solidFill>
                  <a:schemeClr val="bg1"/>
                </a:solidFill>
                <a:latin typeface="Times New Roman" panose="02020603050405020304" pitchFamily="18" charset="0"/>
                <a:cs typeface="Times New Roman" panose="02020603050405020304" pitchFamily="18" charset="0"/>
              </a:rPr>
              <a:t>map. </a:t>
            </a:r>
          </a:p>
          <a:p>
            <a:pPr marL="12700" marR="5080">
              <a:lnSpc>
                <a:spcPts val="2290"/>
              </a:lnSpc>
              <a:spcBef>
                <a:spcPts val="270"/>
              </a:spcBef>
            </a:pPr>
            <a:r>
              <a:rPr lang="en-US" sz="2000" spc="-5" dirty="0">
                <a:solidFill>
                  <a:schemeClr val="bg1"/>
                </a:solidFill>
                <a:latin typeface="Times New Roman" panose="02020603050405020304" pitchFamily="18" charset="0"/>
                <a:cs typeface="Times New Roman" panose="02020603050405020304" pitchFamily="18" charset="0"/>
              </a:rPr>
              <a:t>The right </a:t>
            </a:r>
            <a:r>
              <a:rPr lang="en-US" sz="2000" dirty="0">
                <a:solidFill>
                  <a:schemeClr val="bg1"/>
                </a:solidFill>
                <a:latin typeface="Times New Roman" panose="02020603050405020304" pitchFamily="18" charset="0"/>
                <a:cs typeface="Times New Roman" panose="02020603050405020304" pitchFamily="18" charset="0"/>
              </a:rPr>
              <a:t>map </a:t>
            </a:r>
            <a:r>
              <a:rPr lang="en-US" sz="2000" spc="-15" dirty="0">
                <a:solidFill>
                  <a:schemeClr val="bg1"/>
                </a:solidFill>
                <a:latin typeface="Times New Roman" panose="02020603050405020304" pitchFamily="18" charset="0"/>
                <a:cs typeface="Times New Roman" panose="02020603050405020304" pitchFamily="18" charset="0"/>
              </a:rPr>
              <a:t>shows </a:t>
            </a:r>
            <a:r>
              <a:rPr lang="en-US" sz="2000" dirty="0">
                <a:solidFill>
                  <a:schemeClr val="bg1"/>
                </a:solidFill>
                <a:latin typeface="Times New Roman" panose="02020603050405020304" pitchFamily="18" charset="0"/>
                <a:cs typeface="Times New Roman" panose="02020603050405020304" pitchFamily="18" charset="0"/>
              </a:rPr>
              <a:t>the </a:t>
            </a:r>
            <a:r>
              <a:rPr lang="en-US" sz="2000" spc="-20" dirty="0">
                <a:solidFill>
                  <a:schemeClr val="bg1"/>
                </a:solidFill>
                <a:latin typeface="Times New Roman" panose="02020603050405020304" pitchFamily="18" charset="0"/>
                <a:cs typeface="Times New Roman" panose="02020603050405020304" pitchFamily="18" charset="0"/>
              </a:rPr>
              <a:t>two </a:t>
            </a:r>
            <a:r>
              <a:rPr lang="en-US" sz="2000" spc="-5" dirty="0">
                <a:solidFill>
                  <a:schemeClr val="bg1"/>
                </a:solidFill>
                <a:latin typeface="Times New Roman" panose="02020603050405020304" pitchFamily="18" charset="0"/>
                <a:cs typeface="Times New Roman" panose="02020603050405020304" pitchFamily="18" charset="0"/>
              </a:rPr>
              <a:t>Florida </a:t>
            </a:r>
            <a:r>
              <a:rPr lang="en-US" sz="2000" dirty="0">
                <a:solidFill>
                  <a:schemeClr val="bg1"/>
                </a:solidFill>
                <a:latin typeface="Times New Roman" panose="02020603050405020304" pitchFamily="18" charset="0"/>
                <a:cs typeface="Times New Roman" panose="02020603050405020304" pitchFamily="18" charset="0"/>
              </a:rPr>
              <a:t>launch  </a:t>
            </a:r>
            <a:r>
              <a:rPr lang="en-US" sz="2000" spc="-20" dirty="0">
                <a:solidFill>
                  <a:schemeClr val="bg1"/>
                </a:solidFill>
                <a:latin typeface="Times New Roman" panose="02020603050405020304" pitchFamily="18" charset="0"/>
                <a:cs typeface="Times New Roman" panose="02020603050405020304" pitchFamily="18" charset="0"/>
              </a:rPr>
              <a:t>sites </a:t>
            </a:r>
            <a:r>
              <a:rPr lang="en-US" sz="2000" spc="-5" dirty="0">
                <a:solidFill>
                  <a:schemeClr val="bg1"/>
                </a:solidFill>
                <a:latin typeface="Times New Roman" panose="02020603050405020304" pitchFamily="18" charset="0"/>
                <a:cs typeface="Times New Roman" panose="02020603050405020304" pitchFamily="18" charset="0"/>
              </a:rPr>
              <a:t>since they </a:t>
            </a:r>
            <a:r>
              <a:rPr lang="en-US" sz="2000" spc="-20" dirty="0">
                <a:solidFill>
                  <a:schemeClr val="bg1"/>
                </a:solidFill>
                <a:latin typeface="Times New Roman" panose="02020603050405020304" pitchFamily="18" charset="0"/>
                <a:cs typeface="Times New Roman" panose="02020603050405020304" pitchFamily="18" charset="0"/>
              </a:rPr>
              <a:t>are </a:t>
            </a:r>
            <a:r>
              <a:rPr lang="en-US" sz="2000" spc="-15" dirty="0">
                <a:solidFill>
                  <a:schemeClr val="bg1"/>
                </a:solidFill>
                <a:latin typeface="Times New Roman" panose="02020603050405020304" pitchFamily="18" charset="0"/>
                <a:cs typeface="Times New Roman" panose="02020603050405020304" pitchFamily="18" charset="0"/>
              </a:rPr>
              <a:t>very </a:t>
            </a:r>
            <a:r>
              <a:rPr lang="en-US" sz="2000" dirty="0">
                <a:solidFill>
                  <a:schemeClr val="bg1"/>
                </a:solidFill>
                <a:latin typeface="Times New Roman" panose="02020603050405020304" pitchFamily="18" charset="0"/>
                <a:cs typeface="Times New Roman" panose="02020603050405020304" pitchFamily="18" charset="0"/>
              </a:rPr>
              <a:t>close </a:t>
            </a:r>
            <a:r>
              <a:rPr lang="en-US" sz="2000" spc="-20" dirty="0">
                <a:solidFill>
                  <a:schemeClr val="bg1"/>
                </a:solidFill>
                <a:latin typeface="Times New Roman" panose="02020603050405020304" pitchFamily="18" charset="0"/>
                <a:cs typeface="Times New Roman" panose="02020603050405020304" pitchFamily="18" charset="0"/>
              </a:rPr>
              <a:t>to </a:t>
            </a:r>
            <a:r>
              <a:rPr lang="en-US" sz="2000" dirty="0">
                <a:solidFill>
                  <a:schemeClr val="bg1"/>
                </a:solidFill>
                <a:latin typeface="Times New Roman" panose="02020603050405020304" pitchFamily="18" charset="0"/>
                <a:cs typeface="Times New Roman" panose="02020603050405020304" pitchFamily="18" charset="0"/>
              </a:rPr>
              <a:t>each </a:t>
            </a:r>
            <a:r>
              <a:rPr lang="en-US" sz="2000" spc="-65" dirty="0">
                <a:solidFill>
                  <a:schemeClr val="bg1"/>
                </a:solidFill>
                <a:latin typeface="Times New Roman" panose="02020603050405020304" pitchFamily="18" charset="0"/>
                <a:cs typeface="Times New Roman" panose="02020603050405020304" pitchFamily="18" charset="0"/>
              </a:rPr>
              <a:t>other. </a:t>
            </a:r>
          </a:p>
          <a:p>
            <a:pPr marL="12700" marR="5080">
              <a:lnSpc>
                <a:spcPts val="2290"/>
              </a:lnSpc>
              <a:spcBef>
                <a:spcPts val="270"/>
              </a:spcBef>
            </a:pPr>
            <a:r>
              <a:rPr lang="en-US" sz="2000" dirty="0">
                <a:solidFill>
                  <a:schemeClr val="bg1"/>
                </a:solidFill>
                <a:latin typeface="Times New Roman" panose="02020603050405020304" pitchFamily="18" charset="0"/>
                <a:cs typeface="Times New Roman" panose="02020603050405020304" pitchFamily="18" charset="0"/>
              </a:rPr>
              <a:t>All launch </a:t>
            </a:r>
            <a:r>
              <a:rPr lang="en-US" sz="2000" spc="-20" dirty="0">
                <a:solidFill>
                  <a:schemeClr val="bg1"/>
                </a:solidFill>
                <a:latin typeface="Times New Roman" panose="02020603050405020304" pitchFamily="18" charset="0"/>
                <a:cs typeface="Times New Roman" panose="02020603050405020304" pitchFamily="18" charset="0"/>
              </a:rPr>
              <a:t>sites are </a:t>
            </a:r>
            <a:r>
              <a:rPr lang="en-US" sz="2000" spc="-5" dirty="0">
                <a:solidFill>
                  <a:schemeClr val="bg1"/>
                </a:solidFill>
                <a:latin typeface="Times New Roman" panose="02020603050405020304" pitchFamily="18" charset="0"/>
                <a:cs typeface="Times New Roman" panose="02020603050405020304" pitchFamily="18" charset="0"/>
              </a:rPr>
              <a:t>near </a:t>
            </a:r>
            <a:r>
              <a:rPr lang="en-US" sz="2000" dirty="0">
                <a:solidFill>
                  <a:schemeClr val="bg1"/>
                </a:solidFill>
                <a:latin typeface="Times New Roman" panose="02020603050405020304" pitchFamily="18" charset="0"/>
                <a:cs typeface="Times New Roman" panose="02020603050405020304" pitchFamily="18" charset="0"/>
              </a:rPr>
              <a:t>the</a:t>
            </a:r>
            <a:r>
              <a:rPr lang="en-US" sz="2000" spc="125" dirty="0">
                <a:solidFill>
                  <a:schemeClr val="bg1"/>
                </a:solidFill>
                <a:latin typeface="Times New Roman" panose="02020603050405020304" pitchFamily="18" charset="0"/>
                <a:cs typeface="Times New Roman" panose="02020603050405020304" pitchFamily="18" charset="0"/>
              </a:rPr>
              <a:t> </a:t>
            </a:r>
            <a:r>
              <a:rPr lang="en-US" sz="2000" spc="-5" dirty="0">
                <a:solidFill>
                  <a:schemeClr val="bg1"/>
                </a:solidFill>
                <a:latin typeface="Times New Roman" panose="02020603050405020304" pitchFamily="18" charset="0"/>
                <a:cs typeface="Times New Roman" panose="02020603050405020304" pitchFamily="18" charset="0"/>
              </a:rPr>
              <a:t>ocean.</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1271587" y="538650"/>
            <a:ext cx="10014023"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ALL LAUNCH SITES ON A MAP</a:t>
            </a:r>
          </a:p>
        </p:txBody>
      </p:sp>
      <p:pic>
        <p:nvPicPr>
          <p:cNvPr id="6" name="Picture 5" descr="A map of the united states&#10;&#10;Description automatically generated">
            <a:extLst>
              <a:ext uri="{FF2B5EF4-FFF2-40B4-BE49-F238E27FC236}">
                <a16:creationId xmlns:a16="http://schemas.microsoft.com/office/drawing/2014/main" id="{A4F84F4A-69AB-2D78-E573-ABC62F30B795}"/>
              </a:ext>
            </a:extLst>
          </p:cNvPr>
          <p:cNvPicPr>
            <a:picLocks noChangeAspect="1"/>
          </p:cNvPicPr>
          <p:nvPr/>
        </p:nvPicPr>
        <p:blipFill>
          <a:blip r:embed="rId2"/>
          <a:stretch>
            <a:fillRect/>
          </a:stretch>
        </p:blipFill>
        <p:spPr>
          <a:xfrm>
            <a:off x="228600" y="1087699"/>
            <a:ext cx="6095999" cy="3927214"/>
          </a:xfrm>
          <a:prstGeom prst="rect">
            <a:avLst/>
          </a:prstGeom>
        </p:spPr>
      </p:pic>
      <p:pic>
        <p:nvPicPr>
          <p:cNvPr id="8" name="Picture 7" descr="A map of a city&#10;&#10;Description automatically generated">
            <a:extLst>
              <a:ext uri="{FF2B5EF4-FFF2-40B4-BE49-F238E27FC236}">
                <a16:creationId xmlns:a16="http://schemas.microsoft.com/office/drawing/2014/main" id="{EF082B5E-8513-1359-C25E-4C56F8119F64}"/>
              </a:ext>
            </a:extLst>
          </p:cNvPr>
          <p:cNvPicPr>
            <a:picLocks noChangeAspect="1"/>
          </p:cNvPicPr>
          <p:nvPr/>
        </p:nvPicPr>
        <p:blipFill>
          <a:blip r:embed="rId3"/>
          <a:stretch>
            <a:fillRect/>
          </a:stretch>
        </p:blipFill>
        <p:spPr>
          <a:xfrm>
            <a:off x="6324600" y="1087700"/>
            <a:ext cx="5638800" cy="39272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36</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56442" y="5602014"/>
            <a:ext cx="10481387" cy="1255986"/>
          </a:xfrm>
          <a:prstGeom prst="rect">
            <a:avLst/>
          </a:prstGeom>
        </p:spPr>
        <p:txBody>
          <a:bodyPr lIns="91440" tIns="45720" rIns="91440" bIns="45720" anchor="t">
            <a:normAutofit/>
          </a:bodyPr>
          <a:lstStyle/>
          <a:p>
            <a:pPr marL="12700">
              <a:lnSpc>
                <a:spcPts val="2305"/>
              </a:lnSpc>
              <a:spcBef>
                <a:spcPts val="100"/>
              </a:spcBef>
            </a:pPr>
            <a:r>
              <a:rPr lang="en-US" sz="2000" spc="-25" dirty="0">
                <a:solidFill>
                  <a:schemeClr val="bg1"/>
                </a:solidFill>
                <a:latin typeface="Times New Roman" panose="02020603050405020304" pitchFamily="18" charset="0"/>
                <a:cs typeface="Times New Roman" panose="02020603050405020304" pitchFamily="18" charset="0"/>
              </a:rPr>
              <a:t>Clusters </a:t>
            </a:r>
            <a:r>
              <a:rPr lang="en-US" sz="2000" spc="-5" dirty="0">
                <a:solidFill>
                  <a:schemeClr val="bg1"/>
                </a:solidFill>
                <a:latin typeface="Times New Roman" panose="02020603050405020304" pitchFamily="18" charset="0"/>
                <a:cs typeface="Times New Roman" panose="02020603050405020304" pitchFamily="18" charset="0"/>
              </a:rPr>
              <a:t>on </a:t>
            </a:r>
            <a:r>
              <a:rPr lang="en-US" sz="2000" spc="-15" dirty="0">
                <a:solidFill>
                  <a:schemeClr val="bg1"/>
                </a:solidFill>
                <a:latin typeface="Times New Roman" panose="02020603050405020304" pitchFamily="18" charset="0"/>
                <a:cs typeface="Times New Roman" panose="02020603050405020304" pitchFamily="18" charset="0"/>
              </a:rPr>
              <a:t>Folium </a:t>
            </a:r>
            <a:r>
              <a:rPr lang="en-US" sz="2000" dirty="0">
                <a:solidFill>
                  <a:schemeClr val="bg1"/>
                </a:solidFill>
                <a:latin typeface="Times New Roman" panose="02020603050405020304" pitchFamily="18" charset="0"/>
                <a:cs typeface="Times New Roman" panose="02020603050405020304" pitchFamily="18" charset="0"/>
              </a:rPr>
              <a:t>map </a:t>
            </a:r>
            <a:r>
              <a:rPr lang="en-US" sz="2000" spc="-5" dirty="0">
                <a:solidFill>
                  <a:schemeClr val="bg1"/>
                </a:solidFill>
                <a:latin typeface="Times New Roman" panose="02020603050405020304" pitchFamily="18" charset="0"/>
                <a:cs typeface="Times New Roman" panose="02020603050405020304" pitchFamily="18" charset="0"/>
              </a:rPr>
              <a:t>can </a:t>
            </a:r>
            <a:r>
              <a:rPr lang="en-US" sz="2000" dirty="0">
                <a:solidFill>
                  <a:schemeClr val="bg1"/>
                </a:solidFill>
                <a:latin typeface="Times New Roman" panose="02020603050405020304" pitchFamily="18" charset="0"/>
                <a:cs typeface="Times New Roman" panose="02020603050405020304" pitchFamily="18" charset="0"/>
              </a:rPr>
              <a:t>be </a:t>
            </a:r>
            <a:r>
              <a:rPr lang="en-US" sz="2000" spc="-20" dirty="0">
                <a:solidFill>
                  <a:schemeClr val="bg1"/>
                </a:solidFill>
                <a:latin typeface="Times New Roman" panose="02020603050405020304" pitchFamily="18" charset="0"/>
                <a:cs typeface="Times New Roman" panose="02020603050405020304" pitchFamily="18" charset="0"/>
              </a:rPr>
              <a:t>clicked </a:t>
            </a:r>
            <a:r>
              <a:rPr lang="en-US" sz="2000" spc="-5" dirty="0">
                <a:solidFill>
                  <a:schemeClr val="bg1"/>
                </a:solidFill>
                <a:latin typeface="Times New Roman" panose="02020603050405020304" pitchFamily="18" charset="0"/>
                <a:cs typeface="Times New Roman" panose="02020603050405020304" pitchFamily="18" charset="0"/>
              </a:rPr>
              <a:t>on </a:t>
            </a:r>
            <a:r>
              <a:rPr lang="en-US" sz="2000" spc="-20" dirty="0">
                <a:solidFill>
                  <a:schemeClr val="bg1"/>
                </a:solidFill>
                <a:latin typeface="Times New Roman" panose="02020603050405020304" pitchFamily="18" charset="0"/>
                <a:cs typeface="Times New Roman" panose="02020603050405020304" pitchFamily="18" charset="0"/>
              </a:rPr>
              <a:t>to display </a:t>
            </a:r>
            <a:r>
              <a:rPr lang="en-US" sz="2000" dirty="0">
                <a:solidFill>
                  <a:schemeClr val="bg1"/>
                </a:solidFill>
                <a:latin typeface="Times New Roman" panose="02020603050405020304" pitchFamily="18" charset="0"/>
                <a:cs typeface="Times New Roman" panose="02020603050405020304" pitchFamily="18" charset="0"/>
              </a:rPr>
              <a:t>each </a:t>
            </a:r>
            <a:r>
              <a:rPr lang="en-US" sz="2000" spc="-5" dirty="0">
                <a:solidFill>
                  <a:schemeClr val="bg1"/>
                </a:solidFill>
                <a:latin typeface="Times New Roman" panose="02020603050405020304" pitchFamily="18" charset="0"/>
                <a:cs typeface="Times New Roman" panose="02020603050405020304" pitchFamily="18" charset="0"/>
              </a:rPr>
              <a:t>successful </a:t>
            </a:r>
            <a:r>
              <a:rPr lang="en-US" sz="2000" dirty="0">
                <a:solidFill>
                  <a:schemeClr val="bg1"/>
                </a:solidFill>
                <a:latin typeface="Times New Roman" panose="02020603050405020304" pitchFamily="18" charset="0"/>
                <a:cs typeface="Times New Roman" panose="02020603050405020304" pitchFamily="18" charset="0"/>
              </a:rPr>
              <a:t>landing </a:t>
            </a:r>
            <a:r>
              <a:rPr lang="en-US" sz="2000" spc="-5" dirty="0">
                <a:solidFill>
                  <a:schemeClr val="bg1"/>
                </a:solidFill>
                <a:latin typeface="Times New Roman" panose="02020603050405020304" pitchFamily="18" charset="0"/>
                <a:cs typeface="Times New Roman" panose="02020603050405020304" pitchFamily="18" charset="0"/>
              </a:rPr>
              <a:t>(green icon) </a:t>
            </a:r>
            <a:r>
              <a:rPr lang="en-US" sz="2000" dirty="0">
                <a:solidFill>
                  <a:schemeClr val="bg1"/>
                </a:solidFill>
                <a:latin typeface="Times New Roman" panose="02020603050405020304" pitchFamily="18" charset="0"/>
                <a:cs typeface="Times New Roman" panose="02020603050405020304" pitchFamily="18" charset="0"/>
              </a:rPr>
              <a:t>and</a:t>
            </a:r>
            <a:r>
              <a:rPr lang="en-US" sz="2000" spc="5" dirty="0">
                <a:solidFill>
                  <a:schemeClr val="bg1"/>
                </a:solidFill>
                <a:latin typeface="Times New Roman" panose="02020603050405020304" pitchFamily="18" charset="0"/>
                <a:cs typeface="Times New Roman" panose="02020603050405020304" pitchFamily="18" charset="0"/>
              </a:rPr>
              <a:t> </a:t>
            </a:r>
            <a:r>
              <a:rPr lang="en-US" sz="2000" spc="-20" dirty="0">
                <a:solidFill>
                  <a:schemeClr val="bg1"/>
                </a:solidFill>
                <a:latin typeface="Times New Roman" panose="02020603050405020304" pitchFamily="18" charset="0"/>
                <a:cs typeface="Times New Roman" panose="02020603050405020304" pitchFamily="18" charset="0"/>
              </a:rPr>
              <a:t>failed</a:t>
            </a:r>
            <a:r>
              <a:rPr lang="en-US" sz="2000" dirty="0">
                <a:solidFill>
                  <a:schemeClr val="bg1"/>
                </a:solidFill>
                <a:latin typeface="Times New Roman" panose="02020603050405020304" pitchFamily="18" charset="0"/>
                <a:cs typeface="Times New Roman" panose="02020603050405020304" pitchFamily="18" charset="0"/>
              </a:rPr>
              <a:t> l</a:t>
            </a:r>
            <a:r>
              <a:rPr lang="en-US" sz="2000" spc="-5" dirty="0">
                <a:solidFill>
                  <a:schemeClr val="bg1"/>
                </a:solidFill>
                <a:latin typeface="Times New Roman" panose="02020603050405020304" pitchFamily="18" charset="0"/>
                <a:cs typeface="Times New Roman" panose="02020603050405020304" pitchFamily="18" charset="0"/>
              </a:rPr>
              <a:t>anding </a:t>
            </a:r>
            <a:r>
              <a:rPr lang="en-US" sz="2000" spc="-15" dirty="0">
                <a:solidFill>
                  <a:schemeClr val="bg1"/>
                </a:solidFill>
                <a:latin typeface="Times New Roman" panose="02020603050405020304" pitchFamily="18" charset="0"/>
                <a:cs typeface="Times New Roman" panose="02020603050405020304" pitchFamily="18" charset="0"/>
              </a:rPr>
              <a:t>(red </a:t>
            </a:r>
            <a:r>
              <a:rPr lang="en-US" sz="2000" spc="-5" dirty="0">
                <a:solidFill>
                  <a:schemeClr val="bg1"/>
                </a:solidFill>
                <a:latin typeface="Times New Roman" panose="02020603050405020304" pitchFamily="18" charset="0"/>
                <a:cs typeface="Times New Roman" panose="02020603050405020304" pitchFamily="18" charset="0"/>
              </a:rPr>
              <a:t>icon).</a:t>
            </a:r>
            <a:endParaRPr lang="en-US" sz="2000" dirty="0">
              <a:solidFill>
                <a:schemeClr val="bg1"/>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334814" y="335076"/>
            <a:ext cx="9971818"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Color-Coded Launch Markers</a:t>
            </a:r>
          </a:p>
        </p:txBody>
      </p:sp>
      <p:pic>
        <p:nvPicPr>
          <p:cNvPr id="9" name="Picture 8" descr="A map with points on it&#10;&#10;Description automatically generated">
            <a:extLst>
              <a:ext uri="{FF2B5EF4-FFF2-40B4-BE49-F238E27FC236}">
                <a16:creationId xmlns:a16="http://schemas.microsoft.com/office/drawing/2014/main" id="{85C38986-A081-167C-611E-3B4CDD874D37}"/>
              </a:ext>
            </a:extLst>
          </p:cNvPr>
          <p:cNvPicPr>
            <a:picLocks noChangeAspect="1"/>
          </p:cNvPicPr>
          <p:nvPr/>
        </p:nvPicPr>
        <p:blipFill>
          <a:blip r:embed="rId3"/>
          <a:stretch>
            <a:fillRect/>
          </a:stretch>
        </p:blipFill>
        <p:spPr>
          <a:xfrm>
            <a:off x="956441" y="884125"/>
            <a:ext cx="4844283" cy="4573700"/>
          </a:xfrm>
          <a:prstGeom prst="rect">
            <a:avLst/>
          </a:prstGeom>
        </p:spPr>
      </p:pic>
      <p:pic>
        <p:nvPicPr>
          <p:cNvPr id="11" name="Picture 10" descr="A map with numbers and a point on it&#10;&#10;Description automatically generated with medium confidence">
            <a:extLst>
              <a:ext uri="{FF2B5EF4-FFF2-40B4-BE49-F238E27FC236}">
                <a16:creationId xmlns:a16="http://schemas.microsoft.com/office/drawing/2014/main" id="{7AB6560B-EE69-4748-7108-25F5E90AE3D8}"/>
              </a:ext>
            </a:extLst>
          </p:cNvPr>
          <p:cNvPicPr>
            <a:picLocks noChangeAspect="1"/>
          </p:cNvPicPr>
          <p:nvPr/>
        </p:nvPicPr>
        <p:blipFill>
          <a:blip r:embed="rId4"/>
          <a:stretch>
            <a:fillRect/>
          </a:stretch>
        </p:blipFill>
        <p:spPr>
          <a:xfrm>
            <a:off x="6096000" y="884125"/>
            <a:ext cx="5854700" cy="457370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607867" y="6340474"/>
            <a:ext cx="771089" cy="365125"/>
          </a:xfrm>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37</a:t>
            </a:fld>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1472370" y="260577"/>
            <a:ext cx="9885436"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Location </a:t>
            </a:r>
            <a:r>
              <a:rPr lang="en-US" b="1" dirty="0" err="1">
                <a:solidFill>
                  <a:schemeClr val="bg1"/>
                </a:solidFill>
                <a:latin typeface="Times New Roman" panose="02020603050405020304" pitchFamily="18" charset="0"/>
                <a:cs typeface="Times New Roman" panose="02020603050405020304" pitchFamily="18" charset="0"/>
              </a:rPr>
              <a:t>Promities</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screenshot of a map&#10;&#10;Description automatically generated">
            <a:extLst>
              <a:ext uri="{FF2B5EF4-FFF2-40B4-BE49-F238E27FC236}">
                <a16:creationId xmlns:a16="http://schemas.microsoft.com/office/drawing/2014/main" id="{31642CFE-B7AD-079E-9DBF-BF1CCDD8FB2A}"/>
              </a:ext>
            </a:extLst>
          </p:cNvPr>
          <p:cNvPicPr>
            <a:picLocks noChangeAspect="1"/>
          </p:cNvPicPr>
          <p:nvPr/>
        </p:nvPicPr>
        <p:blipFill>
          <a:blip r:embed="rId3"/>
          <a:stretch>
            <a:fillRect/>
          </a:stretch>
        </p:blipFill>
        <p:spPr>
          <a:xfrm>
            <a:off x="882650" y="956469"/>
            <a:ext cx="5532438" cy="4372769"/>
          </a:xfrm>
          <a:prstGeom prst="rect">
            <a:avLst/>
          </a:prstGeom>
        </p:spPr>
      </p:pic>
      <p:pic>
        <p:nvPicPr>
          <p:cNvPr id="7" name="Picture 6" descr="A map with a red line&#10;&#10;Description automatically generated">
            <a:extLst>
              <a:ext uri="{FF2B5EF4-FFF2-40B4-BE49-F238E27FC236}">
                <a16:creationId xmlns:a16="http://schemas.microsoft.com/office/drawing/2014/main" id="{C1566E72-8692-65F5-983D-9952F0EEA85B}"/>
              </a:ext>
            </a:extLst>
          </p:cNvPr>
          <p:cNvPicPr>
            <a:picLocks noChangeAspect="1"/>
          </p:cNvPicPr>
          <p:nvPr/>
        </p:nvPicPr>
        <p:blipFill>
          <a:blip r:embed="rId4"/>
          <a:stretch>
            <a:fillRect/>
          </a:stretch>
        </p:blipFill>
        <p:spPr>
          <a:xfrm>
            <a:off x="6415088" y="956469"/>
            <a:ext cx="5157787" cy="4372769"/>
          </a:xfrm>
          <a:prstGeom prst="rect">
            <a:avLst/>
          </a:prstGeom>
        </p:spPr>
      </p:pic>
      <p:sp>
        <p:nvSpPr>
          <p:cNvPr id="9" name="TextBox 8">
            <a:extLst>
              <a:ext uri="{FF2B5EF4-FFF2-40B4-BE49-F238E27FC236}">
                <a16:creationId xmlns:a16="http://schemas.microsoft.com/office/drawing/2014/main" id="{3BB6238D-17CB-3C9C-0DD2-E000A601E591}"/>
              </a:ext>
            </a:extLst>
          </p:cNvPr>
          <p:cNvSpPr txBox="1"/>
          <p:nvPr/>
        </p:nvSpPr>
        <p:spPr>
          <a:xfrm>
            <a:off x="1278732" y="5586679"/>
            <a:ext cx="9873362" cy="923330"/>
          </a:xfrm>
          <a:prstGeom prst="rect">
            <a:avLst/>
          </a:prstGeom>
          <a:noFill/>
        </p:spPr>
        <p:txBody>
          <a:bodyPr wrap="square" rtlCol="0">
            <a:spAutoFit/>
          </a:bodyPr>
          <a:lstStyle/>
          <a:p>
            <a:pPr marL="342900" indent="-342900">
              <a:buFont typeface="Arial" panose="020B0604020202020204" pitchFamily="34" charset="0"/>
              <a:buChar char="•"/>
            </a:pPr>
            <a:r>
              <a:rPr lang="en-US" spc="-5" dirty="0">
                <a:solidFill>
                  <a:schemeClr val="bg1"/>
                </a:solidFill>
                <a:latin typeface="Times New Roman" panose="02020603050405020304" pitchFamily="18" charset="0"/>
                <a:cs typeface="Times New Roman" panose="02020603050405020304" pitchFamily="18" charset="0"/>
              </a:rPr>
              <a:t>Launch sites are strategically located near highways to facilitate the transportation of both humans and supplies. They are also situated near coasts and at a considerable distance from cities, to ensure that any launch failures can be safely directed towards the sea, thus avoiding densely populated areas.</a:t>
            </a:r>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265" name="Group 264">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6"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67"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8"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9"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70"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1"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2"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3"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4"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5"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6"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7"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8"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9"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0"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1"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2"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3"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4"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5"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6"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7"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8"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9"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0"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1"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2"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3"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4"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295"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6"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7"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8"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9"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0"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1"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2"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3"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4"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5"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6"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07"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8"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9"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0"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1"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2"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3"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4"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5"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6"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7"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8"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67" name="Group 66">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19" name="Rectangle 318">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3" name="TextBox 2">
            <a:extLst>
              <a:ext uri="{FF2B5EF4-FFF2-40B4-BE49-F238E27FC236}">
                <a16:creationId xmlns:a16="http://schemas.microsoft.com/office/drawing/2014/main" id="{BF655A73-64FF-E52D-9C61-0CC50E36EDAC}"/>
              </a:ext>
            </a:extLst>
          </p:cNvPr>
          <p:cNvSpPr txBox="1"/>
          <p:nvPr/>
        </p:nvSpPr>
        <p:spPr>
          <a:xfrm>
            <a:off x="6615112" y="1122363"/>
            <a:ext cx="5524500"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700" b="1" cap="all" dirty="0">
                <a:latin typeface="Times New Roman" panose="02020603050405020304" pitchFamily="18" charset="0"/>
                <a:ea typeface="+mj-ea"/>
                <a:cs typeface="Times New Roman" panose="02020603050405020304" pitchFamily="18" charset="0"/>
              </a:rPr>
              <a:t>Interactive Dashboard with</a:t>
            </a:r>
          </a:p>
          <a:p>
            <a:pPr>
              <a:lnSpc>
                <a:spcPct val="90000"/>
              </a:lnSpc>
              <a:spcBef>
                <a:spcPct val="0"/>
              </a:spcBef>
              <a:spcAft>
                <a:spcPts val="600"/>
              </a:spcAft>
            </a:pPr>
            <a:r>
              <a:rPr lang="en-US" sz="3700" b="1" cap="all" dirty="0">
                <a:latin typeface="Times New Roman" panose="02020603050405020304" pitchFamily="18" charset="0"/>
                <a:ea typeface="+mj-ea"/>
                <a:cs typeface="Times New Roman" panose="02020603050405020304" pitchFamily="18" charset="0"/>
              </a:rPr>
              <a:t>- </a:t>
            </a:r>
            <a:r>
              <a:rPr lang="en-US" sz="3700" b="1" cap="all" dirty="0" err="1">
                <a:latin typeface="Times New Roman" panose="02020603050405020304" pitchFamily="18" charset="0"/>
                <a:ea typeface="+mj-ea"/>
                <a:cs typeface="Times New Roman" panose="02020603050405020304" pitchFamily="18" charset="0"/>
              </a:rPr>
              <a:t>Plotly</a:t>
            </a:r>
            <a:r>
              <a:rPr lang="en-US" sz="3700" b="1" cap="all" dirty="0">
                <a:latin typeface="Times New Roman" panose="02020603050405020304" pitchFamily="18" charset="0"/>
                <a:ea typeface="+mj-ea"/>
                <a:cs typeface="Times New Roman" panose="02020603050405020304" pitchFamily="18" charset="0"/>
              </a:rPr>
              <a:t> Dash</a:t>
            </a:r>
          </a:p>
        </p:txBody>
      </p:sp>
      <p:pic>
        <p:nvPicPr>
          <p:cNvPr id="5" name="Picture 4" descr="Speedometer">
            <a:extLst>
              <a:ext uri="{FF2B5EF4-FFF2-40B4-BE49-F238E27FC236}">
                <a16:creationId xmlns:a16="http://schemas.microsoft.com/office/drawing/2014/main" id="{084D1375-E0C4-B2DF-FF07-02E9EAEE5576}"/>
              </a:ext>
            </a:extLst>
          </p:cNvPr>
          <p:cNvPicPr>
            <a:picLocks noChangeAspect="1"/>
          </p:cNvPicPr>
          <p:nvPr/>
        </p:nvPicPr>
        <p:blipFill rotWithShape="1">
          <a:blip r:embed="rId4"/>
          <a:srcRect l="23435" r="21181"/>
          <a:stretch/>
        </p:blipFill>
        <p:spPr>
          <a:xfrm>
            <a:off x="-5597" y="10"/>
            <a:ext cx="6101597" cy="6857990"/>
          </a:xfrm>
          <a:prstGeom prst="rect">
            <a:avLst/>
          </a:prstGeom>
        </p:spPr>
      </p:pic>
      <p:grpSp>
        <p:nvGrpSpPr>
          <p:cNvPr id="320" name="Group 319">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21"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2"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3"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4"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25"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6"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7"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8"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9"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0"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1"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2"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3"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4"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5"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6"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7"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8"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9"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0"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1"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2"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3"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4"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5"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6"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7"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8"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9"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50"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1"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2"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3"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4"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5"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6"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7"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8"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9"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0"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1"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362"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3"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4"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5"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6"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7"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8"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9"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0"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1"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3"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2"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5"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grpSp>
        <p:nvGrpSpPr>
          <p:cNvPr id="127" name="Group 126">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8"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29"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0"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1"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2"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3"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4"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5"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6"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37"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39</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44590" y="5472147"/>
            <a:ext cx="10141021" cy="1142965"/>
          </a:xfrm>
          <a:prstGeom prst="rect">
            <a:avLst/>
          </a:prstGeom>
        </p:spPr>
        <p:txBody>
          <a:bodyPr lIns="91440" tIns="45720" rIns="91440" bIns="45720" anchor="t">
            <a:normAutofit lnSpcReduction="10000"/>
          </a:bodyPr>
          <a:lstStyle/>
          <a:p>
            <a:r>
              <a:rPr lang="en-US" sz="1800" spc="-5" dirty="0">
                <a:solidFill>
                  <a:schemeClr val="bg1"/>
                </a:solidFill>
                <a:latin typeface="Times New Roman" panose="02020603050405020304" pitchFamily="18" charset="0"/>
                <a:cs typeface="Times New Roman" panose="02020603050405020304" pitchFamily="18" charset="0"/>
              </a:rPr>
              <a:t>This is </a:t>
            </a:r>
            <a:r>
              <a:rPr lang="en-US" sz="1800" dirty="0">
                <a:solidFill>
                  <a:schemeClr val="bg1"/>
                </a:solidFill>
                <a:latin typeface="Times New Roman" panose="02020603050405020304" pitchFamily="18" charset="0"/>
                <a:cs typeface="Times New Roman" panose="02020603050405020304" pitchFamily="18" charset="0"/>
              </a:rPr>
              <a:t>the </a:t>
            </a:r>
            <a:r>
              <a:rPr lang="en-US" sz="1800" spc="-5" dirty="0">
                <a:solidFill>
                  <a:schemeClr val="bg1"/>
                </a:solidFill>
                <a:latin typeface="Times New Roman" panose="02020603050405020304" pitchFamily="18" charset="0"/>
                <a:cs typeface="Times New Roman" panose="02020603050405020304" pitchFamily="18" charset="0"/>
              </a:rPr>
              <a:t>distribution of successful </a:t>
            </a:r>
            <a:r>
              <a:rPr lang="en-US" sz="1800" dirty="0">
                <a:solidFill>
                  <a:schemeClr val="bg1"/>
                </a:solidFill>
                <a:latin typeface="Times New Roman" panose="02020603050405020304" pitchFamily="18" charset="0"/>
                <a:cs typeface="Times New Roman" panose="02020603050405020304" pitchFamily="18" charset="0"/>
              </a:rPr>
              <a:t>landings </a:t>
            </a:r>
            <a:r>
              <a:rPr lang="en-US" sz="1800" spc="-20" dirty="0">
                <a:solidFill>
                  <a:schemeClr val="bg1"/>
                </a:solidFill>
                <a:latin typeface="Times New Roman" panose="02020603050405020304" pitchFamily="18" charset="0"/>
                <a:cs typeface="Times New Roman" panose="02020603050405020304" pitchFamily="18" charset="0"/>
              </a:rPr>
              <a:t>across </a:t>
            </a:r>
            <a:r>
              <a:rPr lang="en-US" sz="1800" dirty="0">
                <a:solidFill>
                  <a:schemeClr val="bg1"/>
                </a:solidFill>
                <a:latin typeface="Times New Roman" panose="02020603050405020304" pitchFamily="18" charset="0"/>
                <a:cs typeface="Times New Roman" panose="02020603050405020304" pitchFamily="18" charset="0"/>
              </a:rPr>
              <a:t>all launch </a:t>
            </a:r>
            <a:r>
              <a:rPr lang="en-US" sz="1800" spc="-20" dirty="0">
                <a:solidFill>
                  <a:schemeClr val="bg1"/>
                </a:solidFill>
                <a:latin typeface="Times New Roman" panose="02020603050405020304" pitchFamily="18" charset="0"/>
                <a:cs typeface="Times New Roman" panose="02020603050405020304" pitchFamily="18" charset="0"/>
              </a:rPr>
              <a:t>sites.</a:t>
            </a:r>
            <a:endParaRPr lang="en-GB" sz="1800" dirty="0">
              <a:solidFill>
                <a:schemeClr val="bg1"/>
              </a:solidFill>
              <a:latin typeface="Times New Roman" panose="02020603050405020304" pitchFamily="18" charset="0"/>
              <a:cs typeface="Times New Roman" panose="02020603050405020304" pitchFamily="18" charset="0"/>
            </a:endParaRPr>
          </a:p>
          <a:p>
            <a:r>
              <a:rPr lang="en-GB" sz="1800" dirty="0">
                <a:solidFill>
                  <a:schemeClr val="bg1"/>
                </a:solidFill>
                <a:latin typeface="Times New Roman" panose="02020603050405020304" pitchFamily="18" charset="0"/>
                <a:cs typeface="Times New Roman" panose="02020603050405020304" pitchFamily="18" charset="0"/>
              </a:rPr>
              <a:t>The launch site KSC LC-39 A had the most successful launches, with 41.7% of the total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219199" y="538650"/>
            <a:ext cx="10066411"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err="1">
                <a:solidFill>
                  <a:schemeClr val="bg1"/>
                </a:solidFill>
                <a:latin typeface="Times New Roman" panose="02020603050405020304" pitchFamily="18" charset="0"/>
                <a:cs typeface="Times New Roman" panose="02020603050405020304" pitchFamily="18" charset="0"/>
              </a:rPr>
              <a:t>Sucessful</a:t>
            </a:r>
            <a:r>
              <a:rPr lang="en-US" b="1" dirty="0">
                <a:solidFill>
                  <a:schemeClr val="bg1"/>
                </a:solidFill>
                <a:latin typeface="Times New Roman" panose="02020603050405020304" pitchFamily="18" charset="0"/>
                <a:cs typeface="Times New Roman" panose="02020603050405020304" pitchFamily="18" charset="0"/>
              </a:rPr>
              <a:t> Launches Across All Site</a:t>
            </a:r>
          </a:p>
        </p:txBody>
      </p:sp>
      <p:pic>
        <p:nvPicPr>
          <p:cNvPr id="4" name="Picture 3" descr="A pie chart with numbers and a few percentages&#10;&#10;Description automatically generated">
            <a:extLst>
              <a:ext uri="{FF2B5EF4-FFF2-40B4-BE49-F238E27FC236}">
                <a16:creationId xmlns:a16="http://schemas.microsoft.com/office/drawing/2014/main" id="{2B91CB40-F074-B45A-6DBC-27F8C1403603}"/>
              </a:ext>
            </a:extLst>
          </p:cNvPr>
          <p:cNvPicPr>
            <a:picLocks noChangeAspect="1"/>
          </p:cNvPicPr>
          <p:nvPr/>
        </p:nvPicPr>
        <p:blipFill>
          <a:blip r:embed="rId3"/>
          <a:stretch>
            <a:fillRect/>
          </a:stretch>
        </p:blipFill>
        <p:spPr>
          <a:xfrm>
            <a:off x="906389" y="1087698"/>
            <a:ext cx="10141020" cy="401773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551459" y="6319350"/>
            <a:ext cx="771089" cy="365125"/>
          </a:xfrm>
        </p:spPr>
        <p:txBody>
          <a:bodyPr anchor="ctr">
            <a:normAutofit/>
          </a:bodyPr>
          <a:lstStyle/>
          <a:p>
            <a:pPr>
              <a:spcAft>
                <a:spcPts val="600"/>
              </a:spcAft>
            </a:pPr>
            <a:fld id="{5075537C-CA84-1446-933C-8E9D027F9201}" type="slidenum">
              <a:rPr lang="en-US" smtClean="0">
                <a:solidFill>
                  <a:schemeClr val="bg1"/>
                </a:solidFill>
              </a:rPr>
              <a:pPr>
                <a:spcAft>
                  <a:spcPts val="600"/>
                </a:spcAft>
              </a:pPr>
              <a:t>4</a:t>
            </a:fld>
            <a:endParaRPr lang="en-US" dirty="0">
              <a:solidFill>
                <a:schemeClr val="bg1"/>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a:t>
            </a:r>
            <a:r>
              <a:rPr lang="en-US" b="1" dirty="0">
                <a:solidFill>
                  <a:schemeClr val="bg1"/>
                </a:solidFill>
                <a:latin typeface="Times New Roman" panose="02020603050405020304" pitchFamily="18" charset="0"/>
                <a:cs typeface="Times New Roman" panose="02020603050405020304" pitchFamily="18" charset="0"/>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1599"/>
            <a:ext cx="10399486" cy="52269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b="1" dirty="0">
                <a:solidFill>
                  <a:schemeClr val="accent3">
                    <a:lumMod val="25000"/>
                  </a:schemeClr>
                </a:solidFill>
                <a:latin typeface="Times New Roman" panose="02020603050405020304" pitchFamily="18" charset="0"/>
                <a:cs typeface="Times New Roman" panose="02020603050405020304" pitchFamily="18" charset="0"/>
              </a:rPr>
              <a:t>Project background and context</a:t>
            </a:r>
          </a:p>
          <a:p>
            <a:pPr lvl="1"/>
            <a:r>
              <a:rPr lang="en-US" sz="2000" dirty="0">
                <a:solidFill>
                  <a:srgbClr val="000000"/>
                </a:solidFill>
                <a:effectLst/>
                <a:latin typeface="Times New Roman" panose="02020603050405020304" pitchFamily="18" charset="0"/>
                <a:cs typeface="Times New Roman" panose="02020603050405020304" pitchFamily="18" charset="0"/>
              </a:rPr>
              <a:t>SpaceX has gained recognition for launching Falcon 9 rockets at a relatively low cost of around $62 million, which is significantly cheaper compared to other providers who usually charge upwards of $165 million. The primary reason behind this huge difference in cost is that SpaceX has developed the ability to land and reuse the first stage of the rocket, which helps it save a considerable amount of money.</a:t>
            </a:r>
            <a:endParaRPr lang="en-US" sz="3600" dirty="0">
              <a:solidFill>
                <a:srgbClr val="000000"/>
              </a:solidFill>
              <a:effectLst/>
              <a:latin typeface="Times New Roman" panose="02020603050405020304" pitchFamily="18" charset="0"/>
              <a:cs typeface="Times New Roman" panose="02020603050405020304" pitchFamily="18" charset="0"/>
            </a:endParaRPr>
          </a:p>
          <a:p>
            <a:pPr lvl="1"/>
            <a:r>
              <a:rPr lang="en-US" sz="2000" dirty="0">
                <a:solidFill>
                  <a:srgbClr val="000000"/>
                </a:solidFill>
                <a:effectLst/>
                <a:latin typeface="Times New Roman" panose="02020603050405020304" pitchFamily="18" charset="0"/>
                <a:cs typeface="Times New Roman" panose="02020603050405020304" pitchFamily="18" charset="0"/>
              </a:rPr>
              <a:t>If we can predict the success of the first stage landing, we can calculate the launch cost. This information can help us evaluate whether </a:t>
            </a:r>
            <a:r>
              <a:rPr lang="en-US" sz="2000" dirty="0" err="1">
                <a:solidFill>
                  <a:srgbClr val="000000"/>
                </a:solidFill>
                <a:effectLst/>
                <a:latin typeface="Times New Roman" panose="02020603050405020304" pitchFamily="18" charset="0"/>
                <a:cs typeface="Times New Roman" panose="02020603050405020304" pitchFamily="18" charset="0"/>
              </a:rPr>
              <a:t>SpaceY</a:t>
            </a:r>
            <a:r>
              <a:rPr lang="en-US" sz="2000" dirty="0">
                <a:solidFill>
                  <a:srgbClr val="000000"/>
                </a:solidFill>
                <a:effectLst/>
                <a:latin typeface="Times New Roman" panose="02020603050405020304" pitchFamily="18" charset="0"/>
                <a:cs typeface="Times New Roman" panose="02020603050405020304" pitchFamily="18" charset="0"/>
              </a:rPr>
              <a:t> company should bid against SpaceX for a rocket launch.</a:t>
            </a:r>
          </a:p>
          <a:p>
            <a:pPr lvl="1">
              <a:spcBef>
                <a:spcPts val="1400"/>
              </a:spcBef>
            </a:pP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a:p>
            <a:pPr>
              <a:spcBef>
                <a:spcPts val="1400"/>
              </a:spcBef>
            </a:pPr>
            <a:r>
              <a:rPr lang="en-US" sz="2000" b="1" dirty="0">
                <a:solidFill>
                  <a:schemeClr val="accent3">
                    <a:lumMod val="25000"/>
                  </a:schemeClr>
                </a:solidFill>
                <a:latin typeface="Times New Roman" panose="02020603050405020304" pitchFamily="18" charset="0"/>
                <a:cs typeface="Times New Roman" panose="02020603050405020304" pitchFamily="18" charset="0"/>
              </a:rPr>
              <a:t>Problems you want to find answers</a:t>
            </a:r>
          </a:p>
          <a:p>
            <a:pPr lvl="1">
              <a:spcBef>
                <a:spcPts val="1400"/>
              </a:spcBef>
            </a:pPr>
            <a:r>
              <a:rPr lang="en-US" sz="2000" spc="-10" dirty="0">
                <a:solidFill>
                  <a:schemeClr val="bg1"/>
                </a:solidFill>
                <a:latin typeface="Times New Roman" panose="02020603050405020304" pitchFamily="18" charset="0"/>
                <a:cs typeface="Times New Roman" panose="02020603050405020304" pitchFamily="18" charset="0"/>
              </a:rPr>
              <a:t>Space </a:t>
            </a:r>
            <a:r>
              <a:rPr lang="en-US" sz="2000" spc="-5" dirty="0">
                <a:solidFill>
                  <a:schemeClr val="bg1"/>
                </a:solidFill>
                <a:latin typeface="Times New Roman" panose="02020603050405020304" pitchFamily="18" charset="0"/>
                <a:cs typeface="Times New Roman" panose="02020603050405020304" pitchFamily="18" charset="0"/>
              </a:rPr>
              <a:t>Y </a:t>
            </a:r>
            <a:r>
              <a:rPr lang="en-US" sz="2000" spc="-25" dirty="0">
                <a:solidFill>
                  <a:schemeClr val="bg1"/>
                </a:solidFill>
                <a:latin typeface="Times New Roman" panose="02020603050405020304" pitchFamily="18" charset="0"/>
                <a:cs typeface="Times New Roman" panose="02020603050405020304" pitchFamily="18" charset="0"/>
              </a:rPr>
              <a:t>tasks </a:t>
            </a:r>
            <a:r>
              <a:rPr lang="en-US" sz="2000" spc="-5" dirty="0">
                <a:solidFill>
                  <a:schemeClr val="bg1"/>
                </a:solidFill>
                <a:latin typeface="Times New Roman" panose="02020603050405020304" pitchFamily="18" charset="0"/>
                <a:cs typeface="Times New Roman" panose="02020603050405020304" pitchFamily="18" charset="0"/>
              </a:rPr>
              <a:t>us </a:t>
            </a:r>
            <a:r>
              <a:rPr lang="en-US" sz="2000" spc="-30" dirty="0">
                <a:solidFill>
                  <a:schemeClr val="bg1"/>
                </a:solidFill>
                <a:latin typeface="Times New Roman" panose="02020603050405020304" pitchFamily="18" charset="0"/>
                <a:cs typeface="Times New Roman" panose="02020603050405020304" pitchFamily="18" charset="0"/>
              </a:rPr>
              <a:t>to </a:t>
            </a:r>
            <a:r>
              <a:rPr lang="en-US" sz="2000" spc="-25" dirty="0">
                <a:solidFill>
                  <a:schemeClr val="bg1"/>
                </a:solidFill>
                <a:latin typeface="Times New Roman" panose="02020603050405020304" pitchFamily="18" charset="0"/>
                <a:cs typeface="Times New Roman" panose="02020603050405020304" pitchFamily="18" charset="0"/>
              </a:rPr>
              <a:t>train </a:t>
            </a:r>
            <a:r>
              <a:rPr lang="en-US" sz="2000" spc="-5" dirty="0">
                <a:solidFill>
                  <a:schemeClr val="bg1"/>
                </a:solidFill>
                <a:latin typeface="Times New Roman" panose="02020603050405020304" pitchFamily="18" charset="0"/>
                <a:cs typeface="Times New Roman" panose="02020603050405020304" pitchFamily="18" charset="0"/>
              </a:rPr>
              <a:t>a machine learning model </a:t>
            </a:r>
            <a:r>
              <a:rPr lang="en-US" sz="2000" spc="-60" dirty="0">
                <a:solidFill>
                  <a:schemeClr val="bg1"/>
                </a:solidFill>
                <a:latin typeface="Times New Roman" panose="02020603050405020304" pitchFamily="18" charset="0"/>
                <a:cs typeface="Times New Roman" panose="02020603050405020304" pitchFamily="18" charset="0"/>
              </a:rPr>
              <a:t>to  </a:t>
            </a:r>
            <a:r>
              <a:rPr lang="en-US" sz="2000" spc="-20" dirty="0">
                <a:solidFill>
                  <a:schemeClr val="bg1"/>
                </a:solidFill>
                <a:latin typeface="Times New Roman" panose="02020603050405020304" pitchFamily="18" charset="0"/>
                <a:cs typeface="Times New Roman" panose="02020603050405020304" pitchFamily="18" charset="0"/>
              </a:rPr>
              <a:t>predict successful </a:t>
            </a:r>
            <a:r>
              <a:rPr lang="en-US" sz="2000" spc="-25" dirty="0">
                <a:solidFill>
                  <a:schemeClr val="bg1"/>
                </a:solidFill>
                <a:latin typeface="Times New Roman" panose="02020603050405020304" pitchFamily="18" charset="0"/>
                <a:cs typeface="Times New Roman" panose="02020603050405020304" pitchFamily="18" charset="0"/>
              </a:rPr>
              <a:t>Stage </a:t>
            </a:r>
            <a:r>
              <a:rPr lang="en-US" sz="2000" spc="-5" dirty="0">
                <a:solidFill>
                  <a:schemeClr val="bg1"/>
                </a:solidFill>
                <a:latin typeface="Times New Roman" panose="02020603050405020304" pitchFamily="18" charset="0"/>
                <a:cs typeface="Times New Roman" panose="02020603050405020304" pitchFamily="18" charset="0"/>
              </a:rPr>
              <a:t>1</a:t>
            </a:r>
            <a:r>
              <a:rPr lang="en-US" sz="2000" spc="45" dirty="0">
                <a:solidFill>
                  <a:schemeClr val="bg1"/>
                </a:solidFill>
                <a:latin typeface="Times New Roman" panose="02020603050405020304" pitchFamily="18" charset="0"/>
                <a:cs typeface="Times New Roman" panose="02020603050405020304" pitchFamily="18" charset="0"/>
              </a:rPr>
              <a:t> </a:t>
            </a:r>
            <a:r>
              <a:rPr lang="en-US" sz="2000" spc="-25" dirty="0">
                <a:solidFill>
                  <a:schemeClr val="bg1"/>
                </a:solidFill>
                <a:latin typeface="Times New Roman" panose="02020603050405020304" pitchFamily="18" charset="0"/>
                <a:cs typeface="Times New Roman" panose="02020603050405020304" pitchFamily="18" charset="0"/>
              </a:rPr>
              <a:t>recovery</a:t>
            </a:r>
            <a:endParaRPr lang="en-US" sz="2000" dirty="0">
              <a:solidFill>
                <a:schemeClr val="bg1"/>
              </a:solidFill>
              <a:latin typeface="Times New Roman" panose="02020603050405020304" pitchFamily="18" charset="0"/>
              <a:cs typeface="Times New Roman" panose="02020603050405020304" pitchFamily="18"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40</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081246" y="1531936"/>
            <a:ext cx="2669045" cy="4351338"/>
          </a:xfrm>
          <a:prstGeom prst="rect">
            <a:avLst/>
          </a:prstGeom>
        </p:spPr>
        <p:txBody>
          <a:bodyPr lIns="91440" tIns="45720" rIns="91440" bIns="45720" anchor="t">
            <a:normAutofit/>
          </a:bodyPr>
          <a:lstStyle/>
          <a:p>
            <a:pPr marL="12700">
              <a:lnSpc>
                <a:spcPct val="100000"/>
              </a:lnSpc>
              <a:spcBef>
                <a:spcPts val="100"/>
              </a:spcBef>
            </a:pPr>
            <a:r>
              <a:rPr lang="en-US" sz="2400" spc="-5" dirty="0">
                <a:solidFill>
                  <a:schemeClr val="bg1"/>
                </a:solidFill>
                <a:latin typeface="Times New Roman" panose="02020603050405020304" pitchFamily="18" charset="0"/>
                <a:cs typeface="Times New Roman" panose="02020603050405020304" pitchFamily="18" charset="0"/>
              </a:rPr>
              <a:t>KSC LC-39A has </a:t>
            </a:r>
            <a:r>
              <a:rPr lang="en-US" sz="2400" dirty="0">
                <a:solidFill>
                  <a:schemeClr val="bg1"/>
                </a:solidFill>
                <a:latin typeface="Times New Roman" panose="02020603050405020304" pitchFamily="18" charset="0"/>
                <a:cs typeface="Times New Roman" panose="02020603050405020304" pitchFamily="18" charset="0"/>
              </a:rPr>
              <a:t>the </a:t>
            </a:r>
            <a:r>
              <a:rPr lang="en-US" sz="2400" spc="-10" dirty="0">
                <a:solidFill>
                  <a:schemeClr val="bg1"/>
                </a:solidFill>
                <a:latin typeface="Times New Roman" panose="02020603050405020304" pitchFamily="18" charset="0"/>
                <a:cs typeface="Times New Roman" panose="02020603050405020304" pitchFamily="18" charset="0"/>
              </a:rPr>
              <a:t>highest </a:t>
            </a:r>
            <a:r>
              <a:rPr lang="en-US" sz="2400" dirty="0">
                <a:solidFill>
                  <a:schemeClr val="bg1"/>
                </a:solidFill>
                <a:latin typeface="Times New Roman" panose="02020603050405020304" pitchFamily="18" charset="0"/>
                <a:cs typeface="Times New Roman" panose="02020603050405020304" pitchFamily="18" charset="0"/>
              </a:rPr>
              <a:t>success </a:t>
            </a:r>
            <a:r>
              <a:rPr lang="en-US" sz="2400" spc="-40" dirty="0">
                <a:solidFill>
                  <a:schemeClr val="bg1"/>
                </a:solidFill>
                <a:latin typeface="Times New Roman" panose="02020603050405020304" pitchFamily="18" charset="0"/>
                <a:cs typeface="Times New Roman" panose="02020603050405020304" pitchFamily="18" charset="0"/>
              </a:rPr>
              <a:t>rate </a:t>
            </a:r>
            <a:r>
              <a:rPr lang="en-US" sz="2400" spc="-5" dirty="0">
                <a:solidFill>
                  <a:schemeClr val="bg1"/>
                </a:solidFill>
                <a:latin typeface="Times New Roman" panose="02020603050405020304" pitchFamily="18" charset="0"/>
                <a:cs typeface="Times New Roman" panose="02020603050405020304" pitchFamily="18" charset="0"/>
              </a:rPr>
              <a:t>with </a:t>
            </a:r>
            <a:r>
              <a:rPr lang="en-US" sz="2400" dirty="0">
                <a:solidFill>
                  <a:schemeClr val="bg1"/>
                </a:solidFill>
                <a:latin typeface="Times New Roman" panose="02020603050405020304" pitchFamily="18" charset="0"/>
                <a:cs typeface="Times New Roman" panose="02020603050405020304" pitchFamily="18" charset="0"/>
              </a:rPr>
              <a:t>10 </a:t>
            </a:r>
            <a:r>
              <a:rPr lang="en-US" sz="2400" spc="-5" dirty="0">
                <a:solidFill>
                  <a:schemeClr val="bg1"/>
                </a:solidFill>
                <a:latin typeface="Times New Roman" panose="02020603050405020304" pitchFamily="18" charset="0"/>
                <a:cs typeface="Times New Roman" panose="02020603050405020304" pitchFamily="18" charset="0"/>
              </a:rPr>
              <a:t>successful </a:t>
            </a:r>
            <a:r>
              <a:rPr lang="en-US" sz="2400" dirty="0">
                <a:solidFill>
                  <a:schemeClr val="bg1"/>
                </a:solidFill>
                <a:latin typeface="Times New Roman" panose="02020603050405020304" pitchFamily="18" charset="0"/>
                <a:cs typeface="Times New Roman" panose="02020603050405020304" pitchFamily="18" charset="0"/>
              </a:rPr>
              <a:t>landings and 3 </a:t>
            </a:r>
            <a:r>
              <a:rPr lang="en-US" sz="2400" spc="-20" dirty="0">
                <a:solidFill>
                  <a:schemeClr val="bg1"/>
                </a:solidFill>
                <a:latin typeface="Times New Roman" panose="02020603050405020304" pitchFamily="18" charset="0"/>
                <a:cs typeface="Times New Roman" panose="02020603050405020304" pitchFamily="18" charset="0"/>
              </a:rPr>
              <a:t>failed</a:t>
            </a:r>
            <a:r>
              <a:rPr lang="en-US" sz="2400" spc="-1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landings. </a:t>
            </a:r>
            <a:r>
              <a:rPr lang="en-GB" sz="2400" dirty="0">
                <a:solidFill>
                  <a:schemeClr val="bg1"/>
                </a:solidFill>
                <a:latin typeface="Times New Roman" panose="02020603050405020304" pitchFamily="18" charset="0"/>
                <a:cs typeface="Times New Roman" panose="02020603050405020304" pitchFamily="18" charset="0"/>
              </a:rPr>
              <a:t>S</a:t>
            </a:r>
            <a:r>
              <a:rPr lang="en-GB" dirty="0">
                <a:solidFill>
                  <a:schemeClr val="bg1"/>
                </a:solidFill>
                <a:latin typeface="Times New Roman" panose="02020603050405020304" pitchFamily="18" charset="0"/>
                <a:cs typeface="Times New Roman" panose="02020603050405020304" pitchFamily="18" charset="0"/>
              </a:rPr>
              <a:t>uccessful launches, with a 76.9% success rate.</a:t>
            </a:r>
            <a:endParaRPr lang="en-US" sz="2400"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1292771" y="538650"/>
            <a:ext cx="9992839"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spc="-285" dirty="0">
                <a:solidFill>
                  <a:schemeClr val="bg1"/>
                </a:solidFill>
                <a:uFill>
                  <a:solidFill>
                    <a:srgbClr val="7D7D7D"/>
                  </a:solidFill>
                </a:uFill>
                <a:latin typeface="Times New Roman" panose="02020603050405020304" pitchFamily="18" charset="0"/>
                <a:cs typeface="Times New Roman" panose="02020603050405020304" pitchFamily="18" charset="0"/>
              </a:rPr>
              <a:t>Highest Success Rate Launch Site</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7" name="Picture 6" descr="A blue and red pie chart&#10;&#10;Description automatically generated">
            <a:extLst>
              <a:ext uri="{FF2B5EF4-FFF2-40B4-BE49-F238E27FC236}">
                <a16:creationId xmlns:a16="http://schemas.microsoft.com/office/drawing/2014/main" id="{20E417E3-56F1-4C0A-3166-3B8DF11925F5}"/>
              </a:ext>
            </a:extLst>
          </p:cNvPr>
          <p:cNvPicPr>
            <a:picLocks noChangeAspect="1"/>
          </p:cNvPicPr>
          <p:nvPr/>
        </p:nvPicPr>
        <p:blipFill>
          <a:blip r:embed="rId3"/>
          <a:stretch>
            <a:fillRect/>
          </a:stretch>
        </p:blipFill>
        <p:spPr>
          <a:xfrm>
            <a:off x="910757" y="1122636"/>
            <a:ext cx="7937408" cy="49781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265595" y="5883274"/>
            <a:ext cx="781815" cy="365125"/>
          </a:xfrm>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41</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44753" y="1714498"/>
            <a:ext cx="3293551" cy="4351338"/>
          </a:xfrm>
          <a:prstGeom prst="rect">
            <a:avLst/>
          </a:prstGeom>
        </p:spPr>
        <p:txBody>
          <a:bodyPr lIns="91440" tIns="45720" rIns="91440" bIns="45720" anchor="t">
            <a:normAutofit/>
          </a:bodyPr>
          <a:lstStyle/>
          <a:p>
            <a:pPr marL="12700" marR="5080">
              <a:lnSpc>
                <a:spcPct val="91700"/>
              </a:lnSpc>
              <a:spcBef>
                <a:spcPts val="300"/>
              </a:spcBef>
            </a:pPr>
            <a:r>
              <a:rPr lang="en-US" sz="1800" spc="-5" dirty="0" err="1">
                <a:solidFill>
                  <a:schemeClr val="bg1"/>
                </a:solidFill>
                <a:latin typeface="Times New Roman" panose="02020603050405020304" pitchFamily="18" charset="0"/>
                <a:cs typeface="Times New Roman" panose="02020603050405020304" pitchFamily="18" charset="0"/>
              </a:rPr>
              <a:t>Plotly</a:t>
            </a:r>
            <a:r>
              <a:rPr lang="en-US" sz="1800" spc="-5" dirty="0">
                <a:solidFill>
                  <a:schemeClr val="bg1"/>
                </a:solidFill>
                <a:latin typeface="Times New Roman" panose="02020603050405020304" pitchFamily="18" charset="0"/>
                <a:cs typeface="Times New Roman" panose="02020603050405020304" pitchFamily="18" charset="0"/>
              </a:rPr>
              <a:t> dashboard has </a:t>
            </a:r>
            <a:r>
              <a:rPr lang="en-US" sz="1800" dirty="0">
                <a:solidFill>
                  <a:schemeClr val="bg1"/>
                </a:solidFill>
                <a:latin typeface="Times New Roman" panose="02020603050405020304" pitchFamily="18" charset="0"/>
                <a:cs typeface="Times New Roman" panose="02020603050405020304" pitchFamily="18" charset="0"/>
              </a:rPr>
              <a:t>a </a:t>
            </a:r>
            <a:r>
              <a:rPr lang="en-US" sz="1800" spc="-25" dirty="0">
                <a:solidFill>
                  <a:schemeClr val="bg1"/>
                </a:solidFill>
                <a:latin typeface="Times New Roman" panose="02020603050405020304" pitchFamily="18" charset="0"/>
                <a:cs typeface="Times New Roman" panose="02020603050405020304" pitchFamily="18" charset="0"/>
              </a:rPr>
              <a:t>Payload </a:t>
            </a:r>
            <a:r>
              <a:rPr lang="en-US" sz="1800" spc="-20" dirty="0">
                <a:solidFill>
                  <a:schemeClr val="bg1"/>
                </a:solidFill>
                <a:latin typeface="Times New Roman" panose="02020603050405020304" pitchFamily="18" charset="0"/>
                <a:cs typeface="Times New Roman" panose="02020603050405020304" pitchFamily="18" charset="0"/>
              </a:rPr>
              <a:t>range </a:t>
            </a:r>
            <a:r>
              <a:rPr lang="en-US" sz="1800" spc="-60" dirty="0">
                <a:solidFill>
                  <a:schemeClr val="bg1"/>
                </a:solidFill>
                <a:latin typeface="Times New Roman" panose="02020603050405020304" pitchFamily="18" charset="0"/>
                <a:cs typeface="Times New Roman" panose="02020603050405020304" pitchFamily="18" charset="0"/>
              </a:rPr>
              <a:t>selector. </a:t>
            </a:r>
            <a:r>
              <a:rPr lang="en-US" sz="1800" spc="-65" dirty="0">
                <a:solidFill>
                  <a:schemeClr val="bg1"/>
                </a:solidFill>
                <a:latin typeface="Times New Roman" panose="02020603050405020304" pitchFamily="18" charset="0"/>
                <a:cs typeface="Times New Roman" panose="02020603050405020304" pitchFamily="18" charset="0"/>
              </a:rPr>
              <a:t>However, </a:t>
            </a:r>
            <a:r>
              <a:rPr lang="en-US" sz="1800" dirty="0">
                <a:solidFill>
                  <a:schemeClr val="bg1"/>
                </a:solidFill>
                <a:latin typeface="Times New Roman" panose="02020603050405020304" pitchFamily="18" charset="0"/>
                <a:cs typeface="Times New Roman" panose="02020603050405020304" pitchFamily="18" charset="0"/>
              </a:rPr>
              <a:t>this </a:t>
            </a:r>
            <a:r>
              <a:rPr lang="en-US" sz="1800" spc="-5" dirty="0">
                <a:solidFill>
                  <a:schemeClr val="bg1"/>
                </a:solidFill>
                <a:latin typeface="Times New Roman" panose="02020603050405020304" pitchFamily="18" charset="0"/>
                <a:cs typeface="Times New Roman" panose="02020603050405020304" pitchFamily="18" charset="0"/>
              </a:rPr>
              <a:t>is </a:t>
            </a:r>
            <a:r>
              <a:rPr lang="en-US" sz="1800" spc="-10" dirty="0">
                <a:solidFill>
                  <a:schemeClr val="bg1"/>
                </a:solidFill>
                <a:latin typeface="Times New Roman" panose="02020603050405020304" pitchFamily="18" charset="0"/>
                <a:cs typeface="Times New Roman" panose="02020603050405020304" pitchFamily="18" charset="0"/>
              </a:rPr>
              <a:t>set </a:t>
            </a:r>
            <a:r>
              <a:rPr lang="en-US" sz="1800" spc="-20" dirty="0">
                <a:solidFill>
                  <a:schemeClr val="bg1"/>
                </a:solidFill>
                <a:latin typeface="Times New Roman" panose="02020603050405020304" pitchFamily="18" charset="0"/>
                <a:cs typeface="Times New Roman" panose="02020603050405020304" pitchFamily="18" charset="0"/>
              </a:rPr>
              <a:t>from </a:t>
            </a:r>
            <a:r>
              <a:rPr lang="en-US" sz="1800" dirty="0">
                <a:solidFill>
                  <a:schemeClr val="bg1"/>
                </a:solidFill>
                <a:latin typeface="Times New Roman" panose="02020603050405020304" pitchFamily="18" charset="0"/>
                <a:cs typeface="Times New Roman" panose="02020603050405020304" pitchFamily="18" charset="0"/>
              </a:rPr>
              <a:t>0-10000 </a:t>
            </a:r>
            <a:r>
              <a:rPr lang="en-US" sz="1800" spc="-20" dirty="0">
                <a:solidFill>
                  <a:schemeClr val="bg1"/>
                </a:solidFill>
                <a:latin typeface="Times New Roman" panose="02020603050405020304" pitchFamily="18" charset="0"/>
                <a:cs typeface="Times New Roman" panose="02020603050405020304" pitchFamily="18" charset="0"/>
              </a:rPr>
              <a:t>instead </a:t>
            </a:r>
            <a:r>
              <a:rPr lang="en-US" sz="1800" spc="-5" dirty="0">
                <a:solidFill>
                  <a:schemeClr val="bg1"/>
                </a:solidFill>
                <a:latin typeface="Times New Roman" panose="02020603050405020304" pitchFamily="18" charset="0"/>
                <a:cs typeface="Times New Roman" panose="02020603050405020304" pitchFamily="18" charset="0"/>
              </a:rPr>
              <a:t>of </a:t>
            </a:r>
            <a:r>
              <a:rPr lang="en-US" sz="1800" dirty="0">
                <a:solidFill>
                  <a:schemeClr val="bg1"/>
                </a:solidFill>
                <a:latin typeface="Times New Roman" panose="02020603050405020304" pitchFamily="18" charset="0"/>
                <a:cs typeface="Times New Roman" panose="02020603050405020304" pitchFamily="18" charset="0"/>
              </a:rPr>
              <a:t>the  </a:t>
            </a:r>
            <a:r>
              <a:rPr lang="en-US" sz="1800" spc="-20" dirty="0">
                <a:solidFill>
                  <a:schemeClr val="bg1"/>
                </a:solidFill>
                <a:latin typeface="Times New Roman" panose="02020603050405020304" pitchFamily="18" charset="0"/>
                <a:cs typeface="Times New Roman" panose="02020603050405020304" pitchFamily="18" charset="0"/>
              </a:rPr>
              <a:t>max </a:t>
            </a:r>
            <a:r>
              <a:rPr lang="en-US" sz="1800" spc="-25" dirty="0">
                <a:solidFill>
                  <a:schemeClr val="bg1"/>
                </a:solidFill>
                <a:latin typeface="Times New Roman" panose="02020603050405020304" pitchFamily="18" charset="0"/>
                <a:cs typeface="Times New Roman" panose="02020603050405020304" pitchFamily="18" charset="0"/>
              </a:rPr>
              <a:t>Payload </a:t>
            </a:r>
            <a:r>
              <a:rPr lang="en-US" sz="1800" spc="-5" dirty="0">
                <a:solidFill>
                  <a:schemeClr val="bg1"/>
                </a:solidFill>
                <a:latin typeface="Times New Roman" panose="02020603050405020304" pitchFamily="18" charset="0"/>
                <a:cs typeface="Times New Roman" panose="02020603050405020304" pitchFamily="18" charset="0"/>
              </a:rPr>
              <a:t>of </a:t>
            </a:r>
            <a:r>
              <a:rPr lang="en-US" sz="1800" dirty="0">
                <a:solidFill>
                  <a:schemeClr val="bg1"/>
                </a:solidFill>
                <a:latin typeface="Times New Roman" panose="02020603050405020304" pitchFamily="18" charset="0"/>
                <a:cs typeface="Times New Roman" panose="02020603050405020304" pitchFamily="18" charset="0"/>
              </a:rPr>
              <a:t>15600. </a:t>
            </a:r>
            <a:r>
              <a:rPr lang="en-US" sz="1800" spc="-5" dirty="0">
                <a:solidFill>
                  <a:schemeClr val="bg1"/>
                </a:solidFill>
                <a:latin typeface="Times New Roman" panose="02020603050405020304" pitchFamily="18" charset="0"/>
                <a:cs typeface="Times New Roman" panose="02020603050405020304" pitchFamily="18" charset="0"/>
              </a:rPr>
              <a:t>Class </a:t>
            </a:r>
            <a:r>
              <a:rPr lang="en-US" sz="1800" spc="-20" dirty="0">
                <a:solidFill>
                  <a:schemeClr val="bg1"/>
                </a:solidFill>
                <a:latin typeface="Times New Roman" panose="02020603050405020304" pitchFamily="18" charset="0"/>
                <a:cs typeface="Times New Roman" panose="02020603050405020304" pitchFamily="18" charset="0"/>
              </a:rPr>
              <a:t>indicates </a:t>
            </a:r>
            <a:r>
              <a:rPr lang="en-US" sz="1800" dirty="0">
                <a:solidFill>
                  <a:schemeClr val="bg1"/>
                </a:solidFill>
                <a:latin typeface="Times New Roman" panose="02020603050405020304" pitchFamily="18" charset="0"/>
                <a:cs typeface="Times New Roman" panose="02020603050405020304" pitchFamily="18" charset="0"/>
              </a:rPr>
              <a:t>1 </a:t>
            </a:r>
            <a:r>
              <a:rPr lang="en-US" sz="1800" spc="-30" dirty="0">
                <a:solidFill>
                  <a:schemeClr val="bg1"/>
                </a:solidFill>
                <a:latin typeface="Times New Roman" panose="02020603050405020304" pitchFamily="18" charset="0"/>
                <a:cs typeface="Times New Roman" panose="02020603050405020304" pitchFamily="18" charset="0"/>
              </a:rPr>
              <a:t>for </a:t>
            </a:r>
            <a:r>
              <a:rPr lang="en-US" sz="1800" spc="-5" dirty="0">
                <a:solidFill>
                  <a:schemeClr val="bg1"/>
                </a:solidFill>
                <a:latin typeface="Times New Roman" panose="02020603050405020304" pitchFamily="18" charset="0"/>
                <a:cs typeface="Times New Roman" panose="02020603050405020304" pitchFamily="18" charset="0"/>
              </a:rPr>
              <a:t>successful </a:t>
            </a:r>
            <a:r>
              <a:rPr lang="en-US" sz="1800" dirty="0">
                <a:solidFill>
                  <a:schemeClr val="bg1"/>
                </a:solidFill>
                <a:latin typeface="Times New Roman" panose="02020603050405020304" pitchFamily="18" charset="0"/>
                <a:cs typeface="Times New Roman" panose="02020603050405020304" pitchFamily="18" charset="0"/>
              </a:rPr>
              <a:t>landing and 0 </a:t>
            </a:r>
            <a:r>
              <a:rPr lang="en-US" sz="1800" spc="-30" dirty="0">
                <a:solidFill>
                  <a:schemeClr val="bg1"/>
                </a:solidFill>
                <a:latin typeface="Times New Roman" panose="02020603050405020304" pitchFamily="18" charset="0"/>
                <a:cs typeface="Times New Roman" panose="02020603050405020304" pitchFamily="18" charset="0"/>
              </a:rPr>
              <a:t>for </a:t>
            </a:r>
            <a:r>
              <a:rPr lang="en-US" sz="1800" spc="-20" dirty="0">
                <a:solidFill>
                  <a:schemeClr val="bg1"/>
                </a:solidFill>
                <a:latin typeface="Times New Roman" panose="02020603050405020304" pitchFamily="18" charset="0"/>
                <a:cs typeface="Times New Roman" panose="02020603050405020304" pitchFamily="18" charset="0"/>
              </a:rPr>
              <a:t>failure. </a:t>
            </a:r>
            <a:r>
              <a:rPr lang="en-US" sz="1800" spc="-25" dirty="0">
                <a:solidFill>
                  <a:schemeClr val="bg1"/>
                </a:solidFill>
                <a:latin typeface="Times New Roman" panose="02020603050405020304" pitchFamily="18" charset="0"/>
                <a:cs typeface="Times New Roman" panose="02020603050405020304" pitchFamily="18" charset="0"/>
              </a:rPr>
              <a:t>Scatter </a:t>
            </a:r>
            <a:r>
              <a:rPr lang="en-US" sz="1800" spc="-5" dirty="0">
                <a:solidFill>
                  <a:schemeClr val="bg1"/>
                </a:solidFill>
                <a:latin typeface="Times New Roman" panose="02020603050405020304" pitchFamily="18" charset="0"/>
                <a:cs typeface="Times New Roman" panose="02020603050405020304" pitchFamily="18" charset="0"/>
              </a:rPr>
              <a:t>plot also  accounts </a:t>
            </a:r>
            <a:r>
              <a:rPr lang="en-US" sz="1800" spc="-25" dirty="0">
                <a:solidFill>
                  <a:schemeClr val="bg1"/>
                </a:solidFill>
                <a:latin typeface="Times New Roman" panose="02020603050405020304" pitchFamily="18" charset="0"/>
                <a:cs typeface="Times New Roman" panose="02020603050405020304" pitchFamily="18" charset="0"/>
              </a:rPr>
              <a:t>for </a:t>
            </a:r>
            <a:r>
              <a:rPr lang="en-US" sz="1800" spc="-20" dirty="0">
                <a:solidFill>
                  <a:schemeClr val="bg1"/>
                </a:solidFill>
                <a:latin typeface="Times New Roman" panose="02020603050405020304" pitchFamily="18" charset="0"/>
                <a:cs typeface="Times New Roman" panose="02020603050405020304" pitchFamily="18" charset="0"/>
              </a:rPr>
              <a:t>booster </a:t>
            </a:r>
            <a:r>
              <a:rPr lang="en-US" sz="1800" spc="-25" dirty="0">
                <a:solidFill>
                  <a:schemeClr val="bg1"/>
                </a:solidFill>
                <a:latin typeface="Times New Roman" panose="02020603050405020304" pitchFamily="18" charset="0"/>
                <a:cs typeface="Times New Roman" panose="02020603050405020304" pitchFamily="18" charset="0"/>
              </a:rPr>
              <a:t>version </a:t>
            </a:r>
            <a:r>
              <a:rPr lang="en-US" sz="1800" spc="-20" dirty="0">
                <a:solidFill>
                  <a:schemeClr val="bg1"/>
                </a:solidFill>
                <a:latin typeface="Times New Roman" panose="02020603050405020304" pitchFamily="18" charset="0"/>
                <a:cs typeface="Times New Roman" panose="02020603050405020304" pitchFamily="18" charset="0"/>
              </a:rPr>
              <a:t>category </a:t>
            </a:r>
            <a:r>
              <a:rPr lang="en-US" sz="1800" spc="-5" dirty="0">
                <a:solidFill>
                  <a:schemeClr val="bg1"/>
                </a:solidFill>
                <a:latin typeface="Times New Roman" panose="02020603050405020304" pitchFamily="18" charset="0"/>
                <a:cs typeface="Times New Roman" panose="02020603050405020304" pitchFamily="18" charset="0"/>
              </a:rPr>
              <a:t>in color </a:t>
            </a:r>
            <a:r>
              <a:rPr lang="en-US" sz="1800" dirty="0">
                <a:solidFill>
                  <a:schemeClr val="bg1"/>
                </a:solidFill>
                <a:latin typeface="Times New Roman" panose="02020603050405020304" pitchFamily="18" charset="0"/>
                <a:cs typeface="Times New Roman" panose="02020603050405020304" pitchFamily="18" charset="0"/>
              </a:rPr>
              <a:t>and number </a:t>
            </a:r>
            <a:r>
              <a:rPr lang="en-US" sz="1800" spc="-5" dirty="0">
                <a:solidFill>
                  <a:schemeClr val="bg1"/>
                </a:solidFill>
                <a:latin typeface="Times New Roman" panose="02020603050405020304" pitchFamily="18" charset="0"/>
                <a:cs typeface="Times New Roman" panose="02020603050405020304" pitchFamily="18" charset="0"/>
              </a:rPr>
              <a:t>of </a:t>
            </a:r>
            <a:r>
              <a:rPr lang="en-US" sz="1800" dirty="0">
                <a:solidFill>
                  <a:schemeClr val="bg1"/>
                </a:solidFill>
                <a:latin typeface="Times New Roman" panose="02020603050405020304" pitchFamily="18" charset="0"/>
                <a:cs typeface="Times New Roman" panose="02020603050405020304" pitchFamily="18" charset="0"/>
              </a:rPr>
              <a:t>launches </a:t>
            </a:r>
            <a:r>
              <a:rPr lang="en-US" sz="1800" spc="-5" dirty="0">
                <a:solidFill>
                  <a:schemeClr val="bg1"/>
                </a:solidFill>
                <a:latin typeface="Times New Roman" panose="02020603050405020304" pitchFamily="18" charset="0"/>
                <a:cs typeface="Times New Roman" panose="02020603050405020304" pitchFamily="18" charset="0"/>
              </a:rPr>
              <a:t>in </a:t>
            </a:r>
            <a:r>
              <a:rPr lang="en-US" sz="1800" spc="-15" dirty="0">
                <a:solidFill>
                  <a:schemeClr val="bg1"/>
                </a:solidFill>
                <a:latin typeface="Times New Roman" panose="02020603050405020304" pitchFamily="18" charset="0"/>
                <a:cs typeface="Times New Roman" panose="02020603050405020304" pitchFamily="18" charset="0"/>
              </a:rPr>
              <a:t>point </a:t>
            </a:r>
            <a:r>
              <a:rPr lang="en-US" sz="1800" spc="-25" dirty="0">
                <a:solidFill>
                  <a:schemeClr val="bg1"/>
                </a:solidFill>
                <a:latin typeface="Times New Roman" panose="02020603050405020304" pitchFamily="18" charset="0"/>
                <a:cs typeface="Times New Roman" panose="02020603050405020304" pitchFamily="18" charset="0"/>
              </a:rPr>
              <a:t>size. </a:t>
            </a:r>
            <a:r>
              <a:rPr lang="en-US" sz="1800" spc="-5" dirty="0">
                <a:solidFill>
                  <a:schemeClr val="bg1"/>
                </a:solidFill>
                <a:latin typeface="Times New Roman" panose="02020603050405020304" pitchFamily="18" charset="0"/>
                <a:cs typeface="Times New Roman" panose="02020603050405020304" pitchFamily="18" charset="0"/>
              </a:rPr>
              <a:t>In </a:t>
            </a:r>
            <a:r>
              <a:rPr lang="en-US" sz="1800" dirty="0">
                <a:solidFill>
                  <a:schemeClr val="bg1"/>
                </a:solidFill>
                <a:latin typeface="Times New Roman" panose="02020603050405020304" pitchFamily="18" charset="0"/>
                <a:cs typeface="Times New Roman" panose="02020603050405020304" pitchFamily="18" charset="0"/>
              </a:rPr>
              <a:t>this  </a:t>
            </a:r>
            <a:r>
              <a:rPr lang="en-US" sz="1800" spc="-5" dirty="0">
                <a:solidFill>
                  <a:schemeClr val="bg1"/>
                </a:solidFill>
                <a:latin typeface="Times New Roman" panose="02020603050405020304" pitchFamily="18" charset="0"/>
                <a:cs typeface="Times New Roman" panose="02020603050405020304" pitchFamily="18" charset="0"/>
              </a:rPr>
              <a:t>particular </a:t>
            </a:r>
            <a:r>
              <a:rPr lang="en-US" sz="1800" spc="-20" dirty="0">
                <a:solidFill>
                  <a:schemeClr val="bg1"/>
                </a:solidFill>
                <a:latin typeface="Times New Roman" panose="02020603050405020304" pitchFamily="18" charset="0"/>
                <a:cs typeface="Times New Roman" panose="02020603050405020304" pitchFamily="18" charset="0"/>
              </a:rPr>
              <a:t>range </a:t>
            </a:r>
            <a:r>
              <a:rPr lang="en-US" sz="1800" spc="-5" dirty="0">
                <a:solidFill>
                  <a:schemeClr val="bg1"/>
                </a:solidFill>
                <a:latin typeface="Times New Roman" panose="02020603050405020304" pitchFamily="18" charset="0"/>
                <a:cs typeface="Times New Roman" panose="02020603050405020304" pitchFamily="18" charset="0"/>
              </a:rPr>
              <a:t>of </a:t>
            </a:r>
            <a:r>
              <a:rPr lang="en-US" sz="1800" dirty="0">
                <a:solidFill>
                  <a:schemeClr val="bg1"/>
                </a:solidFill>
                <a:latin typeface="Times New Roman" panose="02020603050405020304" pitchFamily="18" charset="0"/>
                <a:cs typeface="Times New Roman" panose="02020603050405020304" pitchFamily="18" charset="0"/>
              </a:rPr>
              <a:t>0-6000, </a:t>
            </a:r>
            <a:r>
              <a:rPr lang="en-US" sz="1800" spc="-20" dirty="0">
                <a:solidFill>
                  <a:schemeClr val="bg1"/>
                </a:solidFill>
                <a:latin typeface="Times New Roman" panose="02020603050405020304" pitchFamily="18" charset="0"/>
                <a:cs typeface="Times New Roman" panose="02020603050405020304" pitchFamily="18" charset="0"/>
              </a:rPr>
              <a:t>interestingly </a:t>
            </a:r>
            <a:r>
              <a:rPr lang="en-US" sz="1800" spc="-5" dirty="0">
                <a:solidFill>
                  <a:schemeClr val="bg1"/>
                </a:solidFill>
                <a:latin typeface="Times New Roman" panose="02020603050405020304" pitchFamily="18" charset="0"/>
                <a:cs typeface="Times New Roman" panose="02020603050405020304" pitchFamily="18" charset="0"/>
              </a:rPr>
              <a:t>there </a:t>
            </a:r>
            <a:r>
              <a:rPr lang="en-US" sz="1800" spc="-20" dirty="0">
                <a:solidFill>
                  <a:schemeClr val="bg1"/>
                </a:solidFill>
                <a:latin typeface="Times New Roman" panose="02020603050405020304" pitchFamily="18" charset="0"/>
                <a:cs typeface="Times New Roman" panose="02020603050405020304" pitchFamily="18" charset="0"/>
              </a:rPr>
              <a:t>are two failed </a:t>
            </a:r>
            <a:r>
              <a:rPr lang="en-US" sz="1800" dirty="0">
                <a:solidFill>
                  <a:schemeClr val="bg1"/>
                </a:solidFill>
                <a:latin typeface="Times New Roman" panose="02020603050405020304" pitchFamily="18" charset="0"/>
                <a:cs typeface="Times New Roman" panose="02020603050405020304" pitchFamily="18" charset="0"/>
              </a:rPr>
              <a:t>landings </a:t>
            </a:r>
            <a:r>
              <a:rPr lang="en-US" sz="1800" spc="-5" dirty="0">
                <a:solidFill>
                  <a:schemeClr val="bg1"/>
                </a:solidFill>
                <a:latin typeface="Times New Roman" panose="02020603050405020304" pitchFamily="18" charset="0"/>
                <a:cs typeface="Times New Roman" panose="02020603050405020304" pitchFamily="18" charset="0"/>
              </a:rPr>
              <a:t>with payloads of </a:t>
            </a:r>
            <a:r>
              <a:rPr lang="en-US" sz="1800" spc="-45" dirty="0">
                <a:solidFill>
                  <a:schemeClr val="bg1"/>
                </a:solidFill>
                <a:latin typeface="Times New Roman" panose="02020603050405020304" pitchFamily="18" charset="0"/>
                <a:cs typeface="Times New Roman" panose="02020603050405020304" pitchFamily="18" charset="0"/>
              </a:rPr>
              <a:t>zero</a:t>
            </a:r>
            <a:r>
              <a:rPr lang="en-US" sz="1800" spc="-30" dirty="0">
                <a:solidFill>
                  <a:schemeClr val="bg1"/>
                </a:solidFill>
                <a:latin typeface="Times New Roman" panose="02020603050405020304" pitchFamily="18" charset="0"/>
                <a:cs typeface="Times New Roman" panose="02020603050405020304" pitchFamily="18" charset="0"/>
              </a:rPr>
              <a:t> </a:t>
            </a:r>
            <a:r>
              <a:rPr lang="en-US" sz="1800" dirty="0">
                <a:solidFill>
                  <a:schemeClr val="bg1"/>
                </a:solidFill>
                <a:latin typeface="Times New Roman" panose="02020603050405020304" pitchFamily="18" charset="0"/>
                <a:cs typeface="Times New Roman" panose="02020603050405020304" pitchFamily="18" charset="0"/>
              </a:rPr>
              <a:t>kg.</a:t>
            </a:r>
          </a:p>
          <a:p>
            <a:pPr>
              <a:lnSpc>
                <a:spcPct val="100000"/>
              </a:lnSpc>
              <a:spcBef>
                <a:spcPts val="1400"/>
              </a:spcBef>
            </a:pP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129552" y="0"/>
            <a:ext cx="10066411" cy="1198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spc="-330" dirty="0">
                <a:solidFill>
                  <a:schemeClr val="bg1"/>
                </a:solidFill>
                <a:uFill>
                  <a:solidFill>
                    <a:srgbClr val="7D7D7D"/>
                  </a:solidFill>
                </a:uFill>
                <a:latin typeface="Times New Roman" panose="02020603050405020304" pitchFamily="18" charset="0"/>
                <a:cs typeface="Times New Roman" panose="02020603050405020304" pitchFamily="18" charset="0"/>
              </a:rPr>
              <a:t>Payload  Mass vs. Success vs. Booster Version Category  </a:t>
            </a:r>
            <a:endParaRPr lang="en-US"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A screen shot of a graph&#10;&#10;Description automatically generated">
            <a:extLst>
              <a:ext uri="{FF2B5EF4-FFF2-40B4-BE49-F238E27FC236}">
                <a16:creationId xmlns:a16="http://schemas.microsoft.com/office/drawing/2014/main" id="{A93D6840-E6E0-254C-B466-7BE005B7C8F2}"/>
              </a:ext>
            </a:extLst>
          </p:cNvPr>
          <p:cNvPicPr>
            <a:picLocks noChangeAspect="1"/>
          </p:cNvPicPr>
          <p:nvPr/>
        </p:nvPicPr>
        <p:blipFill>
          <a:blip r:embed="rId3"/>
          <a:stretch>
            <a:fillRect/>
          </a:stretch>
        </p:blipFill>
        <p:spPr>
          <a:xfrm>
            <a:off x="824753" y="1380565"/>
            <a:ext cx="7401342" cy="510596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3"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4"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5"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16"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7"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8"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19"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0"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1"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2"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3"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4"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5"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6"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7"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8"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29"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0"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1"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2"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3"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4"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5"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6"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7"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8"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39"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0"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41"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2"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3"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4"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5"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6"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7"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8"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49"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0"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1"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2"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txBody>
            <a:bodyPr/>
            <a:lstStyle/>
            <a:p>
              <a:endParaRPr lang="en-US"/>
            </a:p>
          </p:txBody>
        </p:sp>
        <p:sp>
          <p:nvSpPr>
            <p:cNvPr id="53"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4"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5"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6"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7"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8"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59"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0"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1"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2"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3"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4"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sp>
          <p:nvSpPr>
            <p:cNvPr id="65"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txBody>
            <a:bodyPr/>
            <a:lstStyle/>
            <a:p>
              <a:endParaRPr lang="en-US"/>
            </a:p>
          </p:txBody>
        </p:sp>
      </p:grpSp>
      <p:sp>
        <p:nvSpPr>
          <p:cNvPr id="67" name="Rectangle 66">
            <a:extLst>
              <a:ext uri="{FF2B5EF4-FFF2-40B4-BE49-F238E27FC236}">
                <a16:creationId xmlns:a16="http://schemas.microsoft.com/office/drawing/2014/main" id="{4D6A640B-6684-4338-9199-6EE758735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5BAB052D-92E4-4715-895B-E423230754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2305051" cy="6858001"/>
            <a:chOff x="0" y="0"/>
            <a:chExt cx="2305051" cy="6858001"/>
          </a:xfrm>
          <a:solidFill>
            <a:schemeClr val="bg2">
              <a:lumMod val="60000"/>
              <a:lumOff val="40000"/>
              <a:alpha val="60000"/>
            </a:schemeClr>
          </a:solidFill>
          <a:effectLst/>
        </p:grpSpPr>
        <p:sp>
          <p:nvSpPr>
            <p:cNvPr id="70" name="Rectangle 5">
              <a:extLst>
                <a:ext uri="{FF2B5EF4-FFF2-40B4-BE49-F238E27FC236}">
                  <a16:creationId xmlns:a16="http://schemas.microsoft.com/office/drawing/2014/main" id="{F9792D54-14D4-44D6-A491-DEA72C26C37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1" name="Freeform 6">
              <a:extLst>
                <a:ext uri="{FF2B5EF4-FFF2-40B4-BE49-F238E27FC236}">
                  <a16:creationId xmlns:a16="http://schemas.microsoft.com/office/drawing/2014/main" id="{D3CB19E7-637B-4FA1-B5E7-E35CF50AD39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2" name="Freeform 7">
              <a:extLst>
                <a:ext uri="{FF2B5EF4-FFF2-40B4-BE49-F238E27FC236}">
                  <a16:creationId xmlns:a16="http://schemas.microsoft.com/office/drawing/2014/main" id="{B8CED72B-CBE7-450E-BE7C-247E884393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3" name="Rectangle 8">
              <a:extLst>
                <a:ext uri="{FF2B5EF4-FFF2-40B4-BE49-F238E27FC236}">
                  <a16:creationId xmlns:a16="http://schemas.microsoft.com/office/drawing/2014/main" id="{3BBD7465-3665-40AE-98E8-F8503EE209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74" name="Freeform 9">
              <a:extLst>
                <a:ext uri="{FF2B5EF4-FFF2-40B4-BE49-F238E27FC236}">
                  <a16:creationId xmlns:a16="http://schemas.microsoft.com/office/drawing/2014/main" id="{86CB6F49-3080-4A29-860D-F8F1AC4AC3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5" name="Freeform 10">
              <a:extLst>
                <a:ext uri="{FF2B5EF4-FFF2-40B4-BE49-F238E27FC236}">
                  <a16:creationId xmlns:a16="http://schemas.microsoft.com/office/drawing/2014/main" id="{EA3A8EBB-EC1C-42C6-B409-E065ACD0E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6" name="Freeform 11">
              <a:extLst>
                <a:ext uri="{FF2B5EF4-FFF2-40B4-BE49-F238E27FC236}">
                  <a16:creationId xmlns:a16="http://schemas.microsoft.com/office/drawing/2014/main" id="{0F0AAA08-BD9A-4F88-A60C-F2ECB84CE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7" name="Freeform 12">
              <a:extLst>
                <a:ext uri="{FF2B5EF4-FFF2-40B4-BE49-F238E27FC236}">
                  <a16:creationId xmlns:a16="http://schemas.microsoft.com/office/drawing/2014/main" id="{44ACFC6E-01EE-4A01-8C39-0C4BC6B4EF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8" name="Freeform 13">
              <a:extLst>
                <a:ext uri="{FF2B5EF4-FFF2-40B4-BE49-F238E27FC236}">
                  <a16:creationId xmlns:a16="http://schemas.microsoft.com/office/drawing/2014/main" id="{DDE8B861-702A-45C6-A7C5-D20764B55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79" name="Freeform 14">
              <a:extLst>
                <a:ext uri="{FF2B5EF4-FFF2-40B4-BE49-F238E27FC236}">
                  <a16:creationId xmlns:a16="http://schemas.microsoft.com/office/drawing/2014/main" id="{28DFAFFC-4BAC-4606-8F45-47284ED21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0" name="Freeform 15">
              <a:extLst>
                <a:ext uri="{FF2B5EF4-FFF2-40B4-BE49-F238E27FC236}">
                  <a16:creationId xmlns:a16="http://schemas.microsoft.com/office/drawing/2014/main" id="{B141C913-8CB4-4E5B-B684-BD40367775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1" name="Freeform 16">
              <a:extLst>
                <a:ext uri="{FF2B5EF4-FFF2-40B4-BE49-F238E27FC236}">
                  <a16:creationId xmlns:a16="http://schemas.microsoft.com/office/drawing/2014/main" id="{81E80ADE-DC6D-491B-BAC4-A90D44FD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2" name="Freeform 17">
              <a:extLst>
                <a:ext uri="{FF2B5EF4-FFF2-40B4-BE49-F238E27FC236}">
                  <a16:creationId xmlns:a16="http://schemas.microsoft.com/office/drawing/2014/main" id="{4A425A61-47B5-41CA-A1D6-21C358B89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3" name="Freeform 18">
              <a:extLst>
                <a:ext uri="{FF2B5EF4-FFF2-40B4-BE49-F238E27FC236}">
                  <a16:creationId xmlns:a16="http://schemas.microsoft.com/office/drawing/2014/main" id="{B44D4532-40A1-4CEB-8A1C-711180D586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4" name="Freeform 19">
              <a:extLst>
                <a:ext uri="{FF2B5EF4-FFF2-40B4-BE49-F238E27FC236}">
                  <a16:creationId xmlns:a16="http://schemas.microsoft.com/office/drawing/2014/main" id="{31056221-3B7D-4E0B-A366-3E03523EF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5" name="Freeform 20">
              <a:extLst>
                <a:ext uri="{FF2B5EF4-FFF2-40B4-BE49-F238E27FC236}">
                  <a16:creationId xmlns:a16="http://schemas.microsoft.com/office/drawing/2014/main" id="{0F4CE988-2CA1-4875-8419-BC9914E7A9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6" name="Freeform 21">
              <a:extLst>
                <a:ext uri="{FF2B5EF4-FFF2-40B4-BE49-F238E27FC236}">
                  <a16:creationId xmlns:a16="http://schemas.microsoft.com/office/drawing/2014/main" id="{D5E11DED-8522-4839-A2C5-9D64FBB031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7" name="Freeform 22">
              <a:extLst>
                <a:ext uri="{FF2B5EF4-FFF2-40B4-BE49-F238E27FC236}">
                  <a16:creationId xmlns:a16="http://schemas.microsoft.com/office/drawing/2014/main" id="{3A1EE55C-F160-4A56-ABFE-5EE18FE21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8" name="Freeform 23">
              <a:extLst>
                <a:ext uri="{FF2B5EF4-FFF2-40B4-BE49-F238E27FC236}">
                  <a16:creationId xmlns:a16="http://schemas.microsoft.com/office/drawing/2014/main" id="{519A9CFB-FBD5-4742-9228-976E852BCC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89" name="Freeform 24">
              <a:extLst>
                <a:ext uri="{FF2B5EF4-FFF2-40B4-BE49-F238E27FC236}">
                  <a16:creationId xmlns:a16="http://schemas.microsoft.com/office/drawing/2014/main" id="{E808A3F5-6663-49E0-B6BB-AFBBCD5087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0" name="Freeform 25">
              <a:extLst>
                <a:ext uri="{FF2B5EF4-FFF2-40B4-BE49-F238E27FC236}">
                  <a16:creationId xmlns:a16="http://schemas.microsoft.com/office/drawing/2014/main" id="{33A492F1-3A43-47FE-8E3E-4BF2B78649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1" name="Freeform 26">
              <a:extLst>
                <a:ext uri="{FF2B5EF4-FFF2-40B4-BE49-F238E27FC236}">
                  <a16:creationId xmlns:a16="http://schemas.microsoft.com/office/drawing/2014/main" id="{2ED7DF23-0B1F-4E17-8EC2-1B74D318FB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2" name="Freeform 27">
              <a:extLst>
                <a:ext uri="{FF2B5EF4-FFF2-40B4-BE49-F238E27FC236}">
                  <a16:creationId xmlns:a16="http://schemas.microsoft.com/office/drawing/2014/main" id="{FE1204BD-7481-4989-957D-B61AEA964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3" name="Freeform 28">
              <a:extLst>
                <a:ext uri="{FF2B5EF4-FFF2-40B4-BE49-F238E27FC236}">
                  <a16:creationId xmlns:a16="http://schemas.microsoft.com/office/drawing/2014/main" id="{DD3C5673-1874-477D-AE35-B37A919741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4" name="Freeform 29">
              <a:extLst>
                <a:ext uri="{FF2B5EF4-FFF2-40B4-BE49-F238E27FC236}">
                  <a16:creationId xmlns:a16="http://schemas.microsoft.com/office/drawing/2014/main" id="{DA963A0C-386F-4A9E-89E8-67081094B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5" name="Freeform 30">
              <a:extLst>
                <a:ext uri="{FF2B5EF4-FFF2-40B4-BE49-F238E27FC236}">
                  <a16:creationId xmlns:a16="http://schemas.microsoft.com/office/drawing/2014/main" id="{D527BB52-D4EE-4CAA-A8A0-53A27DC7FF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6" name="Freeform 31">
              <a:extLst>
                <a:ext uri="{FF2B5EF4-FFF2-40B4-BE49-F238E27FC236}">
                  <a16:creationId xmlns:a16="http://schemas.microsoft.com/office/drawing/2014/main" id="{2A037511-5E0A-4293-81AB-28C5DC96BF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7" name="Freeform 32">
              <a:extLst>
                <a:ext uri="{FF2B5EF4-FFF2-40B4-BE49-F238E27FC236}">
                  <a16:creationId xmlns:a16="http://schemas.microsoft.com/office/drawing/2014/main" id="{42A7FE1C-EF14-483B-B5FC-FDC150282A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98" name="Rectangle 33">
              <a:extLst>
                <a:ext uri="{FF2B5EF4-FFF2-40B4-BE49-F238E27FC236}">
                  <a16:creationId xmlns:a16="http://schemas.microsoft.com/office/drawing/2014/main" id="{45A82D49-825B-47BC-8622-A1D54C5C212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99" name="Freeform 34">
              <a:extLst>
                <a:ext uri="{FF2B5EF4-FFF2-40B4-BE49-F238E27FC236}">
                  <a16:creationId xmlns:a16="http://schemas.microsoft.com/office/drawing/2014/main" id="{039D74A5-B4AF-4800-B941-E5F8CD44E7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0" name="Freeform 35">
              <a:extLst>
                <a:ext uri="{FF2B5EF4-FFF2-40B4-BE49-F238E27FC236}">
                  <a16:creationId xmlns:a16="http://schemas.microsoft.com/office/drawing/2014/main" id="{70B5D059-1472-474F-BDE6-881B5D1CD7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1" name="Freeform 36">
              <a:extLst>
                <a:ext uri="{FF2B5EF4-FFF2-40B4-BE49-F238E27FC236}">
                  <a16:creationId xmlns:a16="http://schemas.microsoft.com/office/drawing/2014/main" id="{736D79CC-81E0-4C87-ABAC-58197ADB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2" name="Freeform 37">
              <a:extLst>
                <a:ext uri="{FF2B5EF4-FFF2-40B4-BE49-F238E27FC236}">
                  <a16:creationId xmlns:a16="http://schemas.microsoft.com/office/drawing/2014/main" id="{7E72BA97-1228-4006-B095-8D9FB45FB1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3" name="Freeform 38">
              <a:extLst>
                <a:ext uri="{FF2B5EF4-FFF2-40B4-BE49-F238E27FC236}">
                  <a16:creationId xmlns:a16="http://schemas.microsoft.com/office/drawing/2014/main" id="{36FA3A99-37FB-4B03-A810-425BC9B37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4" name="Freeform 39">
              <a:extLst>
                <a:ext uri="{FF2B5EF4-FFF2-40B4-BE49-F238E27FC236}">
                  <a16:creationId xmlns:a16="http://schemas.microsoft.com/office/drawing/2014/main" id="{2E45B959-2AD5-4FE4-BF6A-4F011011CF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5" name="Freeform 40">
              <a:extLst>
                <a:ext uri="{FF2B5EF4-FFF2-40B4-BE49-F238E27FC236}">
                  <a16:creationId xmlns:a16="http://schemas.microsoft.com/office/drawing/2014/main" id="{CEE29A17-924F-4EED-A18C-E6A0137E52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6" name="Freeform 41">
              <a:extLst>
                <a:ext uri="{FF2B5EF4-FFF2-40B4-BE49-F238E27FC236}">
                  <a16:creationId xmlns:a16="http://schemas.microsoft.com/office/drawing/2014/main" id="{EFB8BDF1-3A59-4EE5-BFAB-4F4B301E3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7" name="Freeform 42">
              <a:extLst>
                <a:ext uri="{FF2B5EF4-FFF2-40B4-BE49-F238E27FC236}">
                  <a16:creationId xmlns:a16="http://schemas.microsoft.com/office/drawing/2014/main" id="{8F94E417-93B4-4071-A6D1-AE66CA6822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8" name="Freeform 43">
              <a:extLst>
                <a:ext uri="{FF2B5EF4-FFF2-40B4-BE49-F238E27FC236}">
                  <a16:creationId xmlns:a16="http://schemas.microsoft.com/office/drawing/2014/main" id="{A18F44A8-385D-4EB4-A013-7EB252A27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09" name="Freeform 44">
              <a:extLst>
                <a:ext uri="{FF2B5EF4-FFF2-40B4-BE49-F238E27FC236}">
                  <a16:creationId xmlns:a16="http://schemas.microsoft.com/office/drawing/2014/main" id="{B25FB320-9784-4EA9-B1AE-3BF9106E6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0" name="Rectangle 45">
              <a:extLst>
                <a:ext uri="{FF2B5EF4-FFF2-40B4-BE49-F238E27FC236}">
                  <a16:creationId xmlns:a16="http://schemas.microsoft.com/office/drawing/2014/main" id="{C9EB05E6-5BE4-4EE1-9F0C-E8B57B362EA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11" name="Freeform 46">
              <a:extLst>
                <a:ext uri="{FF2B5EF4-FFF2-40B4-BE49-F238E27FC236}">
                  <a16:creationId xmlns:a16="http://schemas.microsoft.com/office/drawing/2014/main" id="{C66CAA98-15DB-4EF7-B2CA-54F523A3C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2" name="Freeform 47">
              <a:extLst>
                <a:ext uri="{FF2B5EF4-FFF2-40B4-BE49-F238E27FC236}">
                  <a16:creationId xmlns:a16="http://schemas.microsoft.com/office/drawing/2014/main" id="{7A30C330-EB27-4D08-82D2-7311A8505E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3" name="Freeform 48">
              <a:extLst>
                <a:ext uri="{FF2B5EF4-FFF2-40B4-BE49-F238E27FC236}">
                  <a16:creationId xmlns:a16="http://schemas.microsoft.com/office/drawing/2014/main" id="{285C54D0-DCD8-43CD-AE6D-00487565C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4" name="Freeform 49">
              <a:extLst>
                <a:ext uri="{FF2B5EF4-FFF2-40B4-BE49-F238E27FC236}">
                  <a16:creationId xmlns:a16="http://schemas.microsoft.com/office/drawing/2014/main" id="{BC525C34-0A4A-4042-8FA3-F64A115AEA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5" name="Freeform 50">
              <a:extLst>
                <a:ext uri="{FF2B5EF4-FFF2-40B4-BE49-F238E27FC236}">
                  <a16:creationId xmlns:a16="http://schemas.microsoft.com/office/drawing/2014/main" id="{870751A2-DBE9-4631-86D3-800E774916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6" name="Freeform 51">
              <a:extLst>
                <a:ext uri="{FF2B5EF4-FFF2-40B4-BE49-F238E27FC236}">
                  <a16:creationId xmlns:a16="http://schemas.microsoft.com/office/drawing/2014/main" id="{ED6D7806-3E23-488D-80ED-281D3DA72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7" name="Freeform 52">
              <a:extLst>
                <a:ext uri="{FF2B5EF4-FFF2-40B4-BE49-F238E27FC236}">
                  <a16:creationId xmlns:a16="http://schemas.microsoft.com/office/drawing/2014/main" id="{170E0895-F9C9-44BA-AF81-F7938C7E4F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8" name="Freeform 53">
              <a:extLst>
                <a:ext uri="{FF2B5EF4-FFF2-40B4-BE49-F238E27FC236}">
                  <a16:creationId xmlns:a16="http://schemas.microsoft.com/office/drawing/2014/main" id="{75AD3DD3-BD4A-4DD9-9AC1-C60E341744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19" name="Freeform 54">
              <a:extLst>
                <a:ext uri="{FF2B5EF4-FFF2-40B4-BE49-F238E27FC236}">
                  <a16:creationId xmlns:a16="http://schemas.microsoft.com/office/drawing/2014/main" id="{D047B55E-0847-4696-8101-A643C3C7E9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0" name="Freeform 55">
              <a:extLst>
                <a:ext uri="{FF2B5EF4-FFF2-40B4-BE49-F238E27FC236}">
                  <a16:creationId xmlns:a16="http://schemas.microsoft.com/office/drawing/2014/main" id="{CB3EF1DB-37BD-463B-A542-7AA57DC9FE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1" name="Freeform 56">
              <a:extLst>
                <a:ext uri="{FF2B5EF4-FFF2-40B4-BE49-F238E27FC236}">
                  <a16:creationId xmlns:a16="http://schemas.microsoft.com/office/drawing/2014/main" id="{95D0E013-2F18-4248-9D83-3BFF25A05C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2" name="Freeform 57">
              <a:extLst>
                <a:ext uri="{FF2B5EF4-FFF2-40B4-BE49-F238E27FC236}">
                  <a16:creationId xmlns:a16="http://schemas.microsoft.com/office/drawing/2014/main" id="{E7D95722-3A1F-4917-8C16-D4D4099416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23" name="Freeform 58">
              <a:extLst>
                <a:ext uri="{FF2B5EF4-FFF2-40B4-BE49-F238E27FC236}">
                  <a16:creationId xmlns:a16="http://schemas.microsoft.com/office/drawing/2014/main" id="{A54912BE-A961-4720-992C-09A2D13DE2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useBgFill="1">
        <p:nvSpPr>
          <p:cNvPr id="125" name="Round Diagonal Corner Rectangle 7">
            <a:extLst>
              <a:ext uri="{FF2B5EF4-FFF2-40B4-BE49-F238E27FC236}">
                <a16:creationId xmlns:a16="http://schemas.microsoft.com/office/drawing/2014/main" id="{FF5E4228-419E-44B9-B090-94A9540E5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079" y="0"/>
            <a:ext cx="8132922"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0B7209-F2D2-FA29-EBB1-6DC99A1FDE24}"/>
              </a:ext>
            </a:extLst>
          </p:cNvPr>
          <p:cNvSpPr txBox="1"/>
          <p:nvPr/>
        </p:nvSpPr>
        <p:spPr>
          <a:xfrm>
            <a:off x="4654296" y="963613"/>
            <a:ext cx="7123366" cy="414972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b="1" cap="all" dirty="0">
                <a:latin typeface="Times New Roman" panose="02020603050405020304" pitchFamily="18" charset="0"/>
                <a:ea typeface="+mj-ea"/>
                <a:cs typeface="Times New Roman" panose="02020603050405020304" pitchFamily="18" charset="0"/>
              </a:rPr>
              <a:t>PREDICTIVE ANALYSIS – </a:t>
            </a:r>
          </a:p>
          <a:p>
            <a:pPr>
              <a:lnSpc>
                <a:spcPct val="90000"/>
              </a:lnSpc>
              <a:spcBef>
                <a:spcPct val="0"/>
              </a:spcBef>
              <a:spcAft>
                <a:spcPts val="600"/>
              </a:spcAft>
            </a:pPr>
            <a:r>
              <a:rPr lang="en-US" sz="6000" b="1" cap="all" dirty="0">
                <a:latin typeface="Times New Roman" panose="02020603050405020304" pitchFamily="18" charset="0"/>
                <a:ea typeface="+mj-ea"/>
                <a:cs typeface="Times New Roman" panose="02020603050405020304" pitchFamily="18" charset="0"/>
              </a:rPr>
              <a:t>CLASSIFICATION</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268359" y="203347"/>
            <a:ext cx="10017251"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Classification Accuracy</a:t>
            </a:r>
          </a:p>
        </p:txBody>
      </p:sp>
      <p:pic>
        <p:nvPicPr>
          <p:cNvPr id="2" name="Picture 1">
            <a:extLst>
              <a:ext uri="{FF2B5EF4-FFF2-40B4-BE49-F238E27FC236}">
                <a16:creationId xmlns:a16="http://schemas.microsoft.com/office/drawing/2014/main" id="{E76CA79E-C144-3125-56AC-1FDC384885CD}"/>
              </a:ext>
            </a:extLst>
          </p:cNvPr>
          <p:cNvPicPr>
            <a:picLocks noChangeAspect="1"/>
          </p:cNvPicPr>
          <p:nvPr/>
        </p:nvPicPr>
        <p:blipFill>
          <a:blip r:embed="rId2"/>
          <a:stretch>
            <a:fillRect/>
          </a:stretch>
        </p:blipFill>
        <p:spPr>
          <a:xfrm>
            <a:off x="906390" y="824113"/>
            <a:ext cx="5977236" cy="5424286"/>
          </a:xfrm>
          <a:prstGeom prst="rect">
            <a:avLst/>
          </a:prstGeom>
        </p:spPr>
      </p:pic>
      <p:pic>
        <p:nvPicPr>
          <p:cNvPr id="6" name="Picture 5" descr="A screenshot of a calculator&#10;&#10;Description automatically generated">
            <a:extLst>
              <a:ext uri="{FF2B5EF4-FFF2-40B4-BE49-F238E27FC236}">
                <a16:creationId xmlns:a16="http://schemas.microsoft.com/office/drawing/2014/main" id="{500730BB-E2B0-8B93-BCCC-0CBC4178E6E6}"/>
              </a:ext>
            </a:extLst>
          </p:cNvPr>
          <p:cNvPicPr>
            <a:picLocks noChangeAspect="1"/>
          </p:cNvPicPr>
          <p:nvPr/>
        </p:nvPicPr>
        <p:blipFill>
          <a:blip r:embed="rId3"/>
          <a:stretch>
            <a:fillRect/>
          </a:stretch>
        </p:blipFill>
        <p:spPr>
          <a:xfrm>
            <a:off x="7018316" y="824112"/>
            <a:ext cx="4556650" cy="542428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44</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187559" y="1186544"/>
            <a:ext cx="3839321" cy="4696730"/>
          </a:xfrm>
          <a:prstGeom prst="rect">
            <a:avLst/>
          </a:prstGeom>
        </p:spPr>
        <p:txBody>
          <a:bodyPr>
            <a:normAutofit fontScale="85000" lnSpcReduction="10000"/>
          </a:bodyPr>
          <a:lstStyle/>
          <a:p>
            <a:pPr>
              <a:lnSpc>
                <a:spcPct val="100000"/>
              </a:lnSpc>
              <a:spcBef>
                <a:spcPts val="1400"/>
              </a:spcBef>
            </a:pPr>
            <a:r>
              <a:rPr lang="en-US" dirty="0">
                <a:solidFill>
                  <a:schemeClr val="bg1"/>
                </a:solidFill>
                <a:latin typeface="Times New Roman" panose="02020603050405020304" pitchFamily="18" charset="0"/>
                <a:cs typeface="Times New Roman" panose="02020603050405020304" pitchFamily="18" charset="0"/>
              </a:rPr>
              <a:t>Decision Tree was the best model, </a:t>
            </a:r>
            <a:r>
              <a:rPr lang="en-GB" dirty="0">
                <a:solidFill>
                  <a:schemeClr val="bg1"/>
                </a:solidFill>
                <a:latin typeface="Times New Roman" panose="02020603050405020304" pitchFamily="18" charset="0"/>
                <a:cs typeface="Times New Roman" panose="02020603050405020304" pitchFamily="18" charset="0"/>
              </a:rPr>
              <a:t>with an accuracy of 94.44%. </a:t>
            </a:r>
          </a:p>
          <a:p>
            <a:pPr>
              <a:lnSpc>
                <a:spcPct val="100000"/>
              </a:lnSpc>
              <a:spcBef>
                <a:spcPts val="1400"/>
              </a:spcBef>
            </a:pPr>
            <a:endParaRPr lang="en-US" dirty="0">
              <a:solidFill>
                <a:schemeClr val="bg1"/>
              </a:solidFill>
              <a:latin typeface="Times New Roman" panose="02020603050405020304" pitchFamily="18" charset="0"/>
              <a:cs typeface="Times New Roman" panose="02020603050405020304" pitchFamily="18" charset="0"/>
            </a:endParaRPr>
          </a:p>
          <a:p>
            <a:pPr marL="12700" marR="158750">
              <a:lnSpc>
                <a:spcPct val="112500"/>
              </a:lnSpc>
              <a:spcBef>
                <a:spcPts val="100"/>
              </a:spcBef>
            </a:pPr>
            <a:r>
              <a:rPr lang="en-US" spc="-5" dirty="0">
                <a:solidFill>
                  <a:schemeClr val="bg1"/>
                </a:solidFill>
                <a:latin typeface="Times New Roman" panose="02020603050405020304" pitchFamily="18" charset="0"/>
                <a:cs typeface="Times New Roman" panose="02020603050405020304" pitchFamily="18" charset="0"/>
              </a:rPr>
              <a:t>A</a:t>
            </a:r>
            <a:r>
              <a:rPr lang="en-US" dirty="0">
                <a:solidFill>
                  <a:schemeClr val="bg1"/>
                </a:solidFill>
                <a:latin typeface="Times New Roman" panose="02020603050405020304" pitchFamily="18" charset="0"/>
                <a:cs typeface="Times New Roman" panose="02020603050405020304" pitchFamily="18" charset="0"/>
              </a:rPr>
              <a:t>ll </a:t>
            </a:r>
            <a:r>
              <a:rPr lang="en-US" spc="-5" dirty="0">
                <a:solidFill>
                  <a:schemeClr val="bg1"/>
                </a:solidFill>
                <a:latin typeface="Times New Roman" panose="02020603050405020304" pitchFamily="18" charset="0"/>
                <a:cs typeface="Times New Roman" panose="02020603050405020304" pitchFamily="18" charset="0"/>
              </a:rPr>
              <a:t>models </a:t>
            </a:r>
            <a:r>
              <a:rPr lang="en-US" spc="-25" dirty="0">
                <a:solidFill>
                  <a:schemeClr val="bg1"/>
                </a:solidFill>
                <a:latin typeface="Times New Roman" panose="02020603050405020304" pitchFamily="18" charset="0"/>
                <a:cs typeface="Times New Roman" panose="02020603050405020304" pitchFamily="18" charset="0"/>
              </a:rPr>
              <a:t>performed </a:t>
            </a:r>
            <a:r>
              <a:rPr lang="en-US" spc="-5" dirty="0">
                <a:solidFill>
                  <a:schemeClr val="bg1"/>
                </a:solidFill>
                <a:latin typeface="Times New Roman" panose="02020603050405020304" pitchFamily="18" charset="0"/>
                <a:cs typeface="Times New Roman" panose="02020603050405020304" pitchFamily="18" charset="0"/>
              </a:rPr>
              <a:t>the </a:t>
            </a:r>
            <a:r>
              <a:rPr lang="en-US" spc="-10" dirty="0">
                <a:solidFill>
                  <a:schemeClr val="bg1"/>
                </a:solidFill>
                <a:latin typeface="Times New Roman" panose="02020603050405020304" pitchFamily="18" charset="0"/>
                <a:cs typeface="Times New Roman" panose="02020603050405020304" pitchFamily="18" charset="0"/>
              </a:rPr>
              <a:t>same </a:t>
            </a:r>
            <a:r>
              <a:rPr lang="en-US" spc="-25" dirty="0">
                <a:solidFill>
                  <a:schemeClr val="bg1"/>
                </a:solidFill>
                <a:latin typeface="Times New Roman" panose="02020603050405020304" pitchFamily="18" charset="0"/>
                <a:cs typeface="Times New Roman" panose="02020603050405020304" pitchFamily="18" charset="0"/>
              </a:rPr>
              <a:t>for </a:t>
            </a:r>
            <a:r>
              <a:rPr lang="en-US" spc="-5" dirty="0">
                <a:solidFill>
                  <a:schemeClr val="bg1"/>
                </a:solidFill>
                <a:latin typeface="Times New Roman" panose="02020603050405020304" pitchFamily="18" charset="0"/>
                <a:cs typeface="Times New Roman" panose="02020603050405020304" pitchFamily="18" charset="0"/>
              </a:rPr>
              <a:t>the </a:t>
            </a:r>
            <a:r>
              <a:rPr lang="en-US" spc="-20" dirty="0">
                <a:solidFill>
                  <a:schemeClr val="bg1"/>
                </a:solidFill>
                <a:latin typeface="Times New Roman" panose="02020603050405020304" pitchFamily="18" charset="0"/>
                <a:cs typeface="Times New Roman" panose="02020603050405020304" pitchFamily="18" charset="0"/>
              </a:rPr>
              <a:t>test set, </a:t>
            </a:r>
            <a:r>
              <a:rPr lang="en-US" spc="-5" dirty="0">
                <a:solidFill>
                  <a:schemeClr val="bg1"/>
                </a:solidFill>
                <a:latin typeface="Times New Roman" panose="02020603050405020304" pitchFamily="18" charset="0"/>
                <a:cs typeface="Times New Roman" panose="02020603050405020304" pitchFamily="18" charset="0"/>
              </a:rPr>
              <a:t>the </a:t>
            </a:r>
            <a:r>
              <a:rPr lang="en-US" spc="-20" dirty="0">
                <a:solidFill>
                  <a:schemeClr val="bg1"/>
                </a:solidFill>
                <a:latin typeface="Times New Roman" panose="02020603050405020304" pitchFamily="18" charset="0"/>
                <a:cs typeface="Times New Roman" panose="02020603050405020304" pitchFamily="18" charset="0"/>
              </a:rPr>
              <a:t>confusion </a:t>
            </a:r>
            <a:r>
              <a:rPr lang="en-US" spc="-10" dirty="0">
                <a:solidFill>
                  <a:schemeClr val="bg1"/>
                </a:solidFill>
                <a:latin typeface="Times New Roman" panose="02020603050405020304" pitchFamily="18" charset="0"/>
                <a:cs typeface="Times New Roman" panose="02020603050405020304" pitchFamily="18" charset="0"/>
              </a:rPr>
              <a:t>matrix is similar </a:t>
            </a:r>
            <a:r>
              <a:rPr lang="en-US" spc="-20" dirty="0">
                <a:solidFill>
                  <a:schemeClr val="bg1"/>
                </a:solidFill>
                <a:latin typeface="Times New Roman" panose="02020603050405020304" pitchFamily="18" charset="0"/>
                <a:cs typeface="Times New Roman" panose="02020603050405020304" pitchFamily="18" charset="0"/>
              </a:rPr>
              <a:t>across </a:t>
            </a:r>
            <a:r>
              <a:rPr lang="en-US" dirty="0">
                <a:solidFill>
                  <a:schemeClr val="bg1"/>
                </a:solidFill>
                <a:latin typeface="Times New Roman" panose="02020603050405020304" pitchFamily="18" charset="0"/>
                <a:cs typeface="Times New Roman" panose="02020603050405020304" pitchFamily="18" charset="0"/>
              </a:rPr>
              <a:t>all </a:t>
            </a:r>
            <a:r>
              <a:rPr lang="en-US" spc="-5" dirty="0">
                <a:solidFill>
                  <a:schemeClr val="bg1"/>
                </a:solidFill>
                <a:latin typeface="Times New Roman" panose="02020603050405020304" pitchFamily="18" charset="0"/>
                <a:cs typeface="Times New Roman" panose="02020603050405020304" pitchFamily="18" charset="0"/>
              </a:rPr>
              <a:t>models.  Majority of the </a:t>
            </a:r>
            <a:r>
              <a:rPr lang="en-US" spc="-15" dirty="0">
                <a:solidFill>
                  <a:schemeClr val="bg1"/>
                </a:solidFill>
                <a:latin typeface="Times New Roman" panose="02020603050405020304" pitchFamily="18" charset="0"/>
                <a:cs typeface="Times New Roman" panose="02020603050405020304" pitchFamily="18" charset="0"/>
              </a:rPr>
              <a:t>models </a:t>
            </a:r>
            <a:r>
              <a:rPr lang="en-US" spc="-20" dirty="0">
                <a:solidFill>
                  <a:schemeClr val="bg1"/>
                </a:solidFill>
                <a:latin typeface="Times New Roman" panose="02020603050405020304" pitchFamily="18" charset="0"/>
                <a:cs typeface="Times New Roman" panose="02020603050405020304" pitchFamily="18" charset="0"/>
              </a:rPr>
              <a:t>predicted </a:t>
            </a:r>
            <a:r>
              <a:rPr lang="en-US" spc="-5" dirty="0">
                <a:solidFill>
                  <a:schemeClr val="bg1"/>
                </a:solidFill>
                <a:latin typeface="Times New Roman" panose="02020603050405020304" pitchFamily="18" charset="0"/>
                <a:cs typeface="Times New Roman" panose="02020603050405020304" pitchFamily="18" charset="0"/>
              </a:rPr>
              <a:t>12 </a:t>
            </a:r>
            <a:r>
              <a:rPr lang="en-US" spc="-20" dirty="0">
                <a:solidFill>
                  <a:schemeClr val="bg1"/>
                </a:solidFill>
                <a:latin typeface="Times New Roman" panose="02020603050405020304" pitchFamily="18" charset="0"/>
                <a:cs typeface="Times New Roman" panose="02020603050405020304" pitchFamily="18" charset="0"/>
              </a:rPr>
              <a:t>successful </a:t>
            </a:r>
            <a:r>
              <a:rPr lang="en-US" spc="-10" dirty="0">
                <a:solidFill>
                  <a:schemeClr val="bg1"/>
                </a:solidFill>
                <a:latin typeface="Times New Roman" panose="02020603050405020304" pitchFamily="18" charset="0"/>
                <a:cs typeface="Times New Roman" panose="02020603050405020304" pitchFamily="18" charset="0"/>
              </a:rPr>
              <a:t>landings </a:t>
            </a:r>
            <a:r>
              <a:rPr lang="en-US" spc="-5" dirty="0">
                <a:solidFill>
                  <a:schemeClr val="bg1"/>
                </a:solidFill>
                <a:latin typeface="Times New Roman" panose="02020603050405020304" pitchFamily="18" charset="0"/>
                <a:cs typeface="Times New Roman" panose="02020603050405020304" pitchFamily="18" charset="0"/>
              </a:rPr>
              <a:t>when the true label</a:t>
            </a:r>
            <a:r>
              <a:rPr lang="en-US" spc="275" dirty="0">
                <a:solidFill>
                  <a:schemeClr val="bg1"/>
                </a:solidFill>
                <a:latin typeface="Times New Roman" panose="02020603050405020304" pitchFamily="18" charset="0"/>
                <a:cs typeface="Times New Roman" panose="02020603050405020304" pitchFamily="18" charset="0"/>
              </a:rPr>
              <a:t> </a:t>
            </a:r>
            <a:r>
              <a:rPr lang="en-US" spc="-20" dirty="0">
                <a:solidFill>
                  <a:schemeClr val="bg1"/>
                </a:solidFill>
                <a:latin typeface="Times New Roman" panose="02020603050405020304" pitchFamily="18" charset="0"/>
                <a:cs typeface="Times New Roman" panose="02020603050405020304" pitchFamily="18" charset="0"/>
              </a:rPr>
              <a:t>was successful </a:t>
            </a:r>
            <a:r>
              <a:rPr lang="en-US" spc="-10" dirty="0">
                <a:solidFill>
                  <a:schemeClr val="bg1"/>
                </a:solidFill>
                <a:latin typeface="Times New Roman" panose="02020603050405020304" pitchFamily="18" charset="0"/>
                <a:cs typeface="Times New Roman" panose="02020603050405020304" pitchFamily="18" charset="0"/>
              </a:rPr>
              <a:t>landing.</a:t>
            </a:r>
          </a:p>
          <a:p>
            <a:pPr marL="12700" marR="158750">
              <a:lnSpc>
                <a:spcPct val="112500"/>
              </a:lnSpc>
              <a:spcBef>
                <a:spcPts val="100"/>
              </a:spcBef>
            </a:pPr>
            <a:endParaRPr lang="en-US" dirty="0">
              <a:solidFill>
                <a:schemeClr val="bg1"/>
              </a:solidFill>
              <a:latin typeface="Times New Roman" panose="02020603050405020304" pitchFamily="18" charset="0"/>
              <a:cs typeface="Times New Roman" panose="02020603050405020304" pitchFamily="18" charset="0"/>
            </a:endParaRPr>
          </a:p>
          <a:p>
            <a:pPr>
              <a:lnSpc>
                <a:spcPct val="100000"/>
              </a:lnSpc>
              <a:spcBef>
                <a:spcPts val="1400"/>
              </a:spcBef>
            </a:pPr>
            <a:r>
              <a:rPr lang="en-GB" dirty="0">
                <a:solidFill>
                  <a:schemeClr val="bg1"/>
                </a:solidFill>
                <a:latin typeface="Times New Roman" panose="02020603050405020304" pitchFamily="18" charset="0"/>
                <a:cs typeface="Times New Roman" panose="02020603050405020304" pitchFamily="18" charset="0"/>
              </a:rPr>
              <a:t>The other 17 results are correctly classified (5 did not land, 12 did land).</a:t>
            </a:r>
          </a:p>
          <a:p>
            <a:pPr>
              <a:lnSpc>
                <a:spcPct val="100000"/>
              </a:lnSpc>
              <a:spcBef>
                <a:spcPts val="1400"/>
              </a:spcBef>
            </a:pP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401097" y="538650"/>
            <a:ext cx="98845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Confusion Matrix</a:t>
            </a:r>
          </a:p>
        </p:txBody>
      </p:sp>
      <p:pic>
        <p:nvPicPr>
          <p:cNvPr id="2" name="Picture 1">
            <a:extLst>
              <a:ext uri="{FF2B5EF4-FFF2-40B4-BE49-F238E27FC236}">
                <a16:creationId xmlns:a16="http://schemas.microsoft.com/office/drawing/2014/main" id="{DEA858FC-F700-9C92-1EF9-68F274692C66}"/>
              </a:ext>
            </a:extLst>
          </p:cNvPr>
          <p:cNvPicPr>
            <a:picLocks noChangeAspect="1"/>
          </p:cNvPicPr>
          <p:nvPr/>
        </p:nvPicPr>
        <p:blipFill>
          <a:blip r:embed="rId2"/>
          <a:stretch>
            <a:fillRect/>
          </a:stretch>
        </p:blipFill>
        <p:spPr>
          <a:xfrm>
            <a:off x="976991" y="1186544"/>
            <a:ext cx="7046131" cy="542927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45</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82869" y="1324308"/>
            <a:ext cx="10625958" cy="5038506"/>
          </a:xfrm>
          <a:prstGeom prst="rect">
            <a:avLst/>
          </a:prstGeom>
        </p:spPr>
        <p:txBody>
          <a:bodyPr>
            <a:normAutofit lnSpcReduction="10000"/>
          </a:bodyPr>
          <a:lstStyle/>
          <a:p>
            <a:pPr marL="354965" indent="-342900">
              <a:lnSpc>
                <a:spcPct val="100000"/>
              </a:lnSpc>
              <a:spcBef>
                <a:spcPts val="490"/>
              </a:spcBef>
              <a:buClr>
                <a:schemeClr val="bg1"/>
              </a:buClr>
              <a:tabLst>
                <a:tab pos="196215" algn="l"/>
              </a:tabLst>
            </a:pPr>
            <a:r>
              <a:rPr lang="en-US" sz="2400" dirty="0">
                <a:solidFill>
                  <a:schemeClr val="bg1"/>
                </a:solidFill>
                <a:latin typeface="Times New Roman" panose="02020603050405020304" pitchFamily="18" charset="0"/>
                <a:cs typeface="Times New Roman" panose="02020603050405020304" pitchFamily="18" charset="0"/>
              </a:rPr>
              <a:t>Our </a:t>
            </a:r>
            <a:r>
              <a:rPr lang="en-US" sz="2400" spc="-5" dirty="0">
                <a:solidFill>
                  <a:schemeClr val="bg1"/>
                </a:solidFill>
                <a:latin typeface="Times New Roman" panose="02020603050405020304" pitchFamily="18" charset="0"/>
                <a:cs typeface="Times New Roman" panose="02020603050405020304" pitchFamily="18" charset="0"/>
              </a:rPr>
              <a:t>task: </a:t>
            </a:r>
            <a:r>
              <a:rPr lang="en-US" sz="2400" spc="-20" dirty="0">
                <a:solidFill>
                  <a:schemeClr val="bg1"/>
                </a:solidFill>
                <a:latin typeface="Times New Roman" panose="02020603050405020304" pitchFamily="18" charset="0"/>
                <a:cs typeface="Times New Roman" panose="02020603050405020304" pitchFamily="18" charset="0"/>
              </a:rPr>
              <a:t>to develop </a:t>
            </a:r>
            <a:r>
              <a:rPr lang="en-US" sz="2400" dirty="0">
                <a:solidFill>
                  <a:schemeClr val="bg1"/>
                </a:solidFill>
                <a:latin typeface="Times New Roman" panose="02020603050405020304" pitchFamily="18" charset="0"/>
                <a:cs typeface="Times New Roman" panose="02020603050405020304" pitchFamily="18" charset="0"/>
              </a:rPr>
              <a:t>a machine learning model </a:t>
            </a:r>
            <a:r>
              <a:rPr lang="en-US" sz="2400" spc="-25" dirty="0">
                <a:solidFill>
                  <a:schemeClr val="bg1"/>
                </a:solidFill>
                <a:latin typeface="Times New Roman" panose="02020603050405020304" pitchFamily="18" charset="0"/>
                <a:cs typeface="Times New Roman" panose="02020603050405020304" pitchFamily="18" charset="0"/>
              </a:rPr>
              <a:t>for </a:t>
            </a:r>
            <a:r>
              <a:rPr lang="en-US" sz="2400" dirty="0">
                <a:solidFill>
                  <a:schemeClr val="bg1"/>
                </a:solidFill>
                <a:latin typeface="Times New Roman" panose="02020603050405020304" pitchFamily="18" charset="0"/>
                <a:cs typeface="Times New Roman" panose="02020603050405020304" pitchFamily="18" charset="0"/>
              </a:rPr>
              <a:t>Space Y who </a:t>
            </a:r>
            <a:r>
              <a:rPr lang="en-US" sz="2400" spc="-20" dirty="0">
                <a:solidFill>
                  <a:schemeClr val="bg1"/>
                </a:solidFill>
                <a:latin typeface="Times New Roman" panose="02020603050405020304" pitchFamily="18" charset="0"/>
                <a:cs typeface="Times New Roman" panose="02020603050405020304" pitchFamily="18" charset="0"/>
              </a:rPr>
              <a:t>wants to </a:t>
            </a:r>
            <a:r>
              <a:rPr lang="en-US" sz="2400" spc="-5" dirty="0">
                <a:solidFill>
                  <a:schemeClr val="bg1"/>
                </a:solidFill>
                <a:latin typeface="Times New Roman" panose="02020603050405020304" pitchFamily="18" charset="0"/>
                <a:cs typeface="Times New Roman" panose="02020603050405020304" pitchFamily="18" charset="0"/>
              </a:rPr>
              <a:t>bid </a:t>
            </a:r>
            <a:r>
              <a:rPr lang="en-US" sz="2400" spc="-20" dirty="0">
                <a:solidFill>
                  <a:schemeClr val="bg1"/>
                </a:solidFill>
                <a:latin typeface="Times New Roman" panose="02020603050405020304" pitchFamily="18" charset="0"/>
                <a:cs typeface="Times New Roman" panose="02020603050405020304" pitchFamily="18" charset="0"/>
              </a:rPr>
              <a:t>against</a:t>
            </a:r>
            <a:r>
              <a:rPr lang="en-US" sz="2400" spc="-7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SpaceX</a:t>
            </a:r>
          </a:p>
          <a:p>
            <a:pPr marL="354965" indent="-342900">
              <a:lnSpc>
                <a:spcPct val="100000"/>
              </a:lnSpc>
              <a:spcBef>
                <a:spcPts val="395"/>
              </a:spcBef>
              <a:buClr>
                <a:schemeClr val="bg1"/>
              </a:buClr>
              <a:tabLst>
                <a:tab pos="196215" algn="l"/>
              </a:tabLst>
            </a:pPr>
            <a:r>
              <a:rPr lang="en-US" sz="2400" spc="-5" dirty="0">
                <a:solidFill>
                  <a:schemeClr val="bg1"/>
                </a:solidFill>
                <a:latin typeface="Times New Roman" panose="02020603050405020304" pitchFamily="18" charset="0"/>
                <a:cs typeface="Times New Roman" panose="02020603050405020304" pitchFamily="18" charset="0"/>
              </a:rPr>
              <a:t>The goal </a:t>
            </a:r>
            <a:r>
              <a:rPr lang="en-US" sz="2400" dirty="0">
                <a:solidFill>
                  <a:schemeClr val="bg1"/>
                </a:solidFill>
                <a:latin typeface="Times New Roman" panose="02020603050405020304" pitchFamily="18" charset="0"/>
                <a:cs typeface="Times New Roman" panose="02020603050405020304" pitchFamily="18" charset="0"/>
              </a:rPr>
              <a:t>of </a:t>
            </a:r>
            <a:r>
              <a:rPr lang="en-US" sz="2400" spc="-5" dirty="0">
                <a:solidFill>
                  <a:schemeClr val="bg1"/>
                </a:solidFill>
                <a:latin typeface="Times New Roman" panose="02020603050405020304" pitchFamily="18" charset="0"/>
                <a:cs typeface="Times New Roman" panose="02020603050405020304" pitchFamily="18" charset="0"/>
              </a:rPr>
              <a:t>model is </a:t>
            </a:r>
            <a:r>
              <a:rPr lang="en-US" sz="2400" spc="-20" dirty="0">
                <a:solidFill>
                  <a:schemeClr val="bg1"/>
                </a:solidFill>
                <a:latin typeface="Times New Roman" panose="02020603050405020304" pitchFamily="18" charset="0"/>
                <a:cs typeface="Times New Roman" panose="02020603050405020304" pitchFamily="18" charset="0"/>
              </a:rPr>
              <a:t>to </a:t>
            </a:r>
            <a:r>
              <a:rPr lang="en-US" sz="2400" spc="-5" dirty="0">
                <a:solidFill>
                  <a:schemeClr val="bg1"/>
                </a:solidFill>
                <a:latin typeface="Times New Roman" panose="02020603050405020304" pitchFamily="18" charset="0"/>
                <a:cs typeface="Times New Roman" panose="02020603050405020304" pitchFamily="18" charset="0"/>
              </a:rPr>
              <a:t>predict when </a:t>
            </a:r>
            <a:r>
              <a:rPr lang="en-US" sz="2400" spc="-15" dirty="0">
                <a:solidFill>
                  <a:schemeClr val="bg1"/>
                </a:solidFill>
                <a:latin typeface="Times New Roman" panose="02020603050405020304" pitchFamily="18" charset="0"/>
                <a:cs typeface="Times New Roman" panose="02020603050405020304" pitchFamily="18" charset="0"/>
              </a:rPr>
              <a:t>Stage </a:t>
            </a:r>
            <a:r>
              <a:rPr lang="en-US" sz="2400" dirty="0">
                <a:solidFill>
                  <a:schemeClr val="bg1"/>
                </a:solidFill>
                <a:latin typeface="Times New Roman" panose="02020603050405020304" pitchFamily="18" charset="0"/>
                <a:cs typeface="Times New Roman" panose="02020603050405020304" pitchFamily="18" charset="0"/>
              </a:rPr>
              <a:t>1 </a:t>
            </a:r>
            <a:r>
              <a:rPr lang="en-US" sz="2400" spc="-5" dirty="0">
                <a:solidFill>
                  <a:schemeClr val="bg1"/>
                </a:solidFill>
                <a:latin typeface="Times New Roman" panose="02020603050405020304" pitchFamily="18" charset="0"/>
                <a:cs typeface="Times New Roman" panose="02020603050405020304" pitchFamily="18" charset="0"/>
              </a:rPr>
              <a:t>will successfully </a:t>
            </a:r>
            <a:r>
              <a:rPr lang="en-US" sz="2400" dirty="0">
                <a:solidFill>
                  <a:schemeClr val="bg1"/>
                </a:solidFill>
                <a:latin typeface="Times New Roman" panose="02020603050405020304" pitchFamily="18" charset="0"/>
                <a:cs typeface="Times New Roman" panose="02020603050405020304" pitchFamily="18" charset="0"/>
              </a:rPr>
              <a:t>land </a:t>
            </a:r>
            <a:r>
              <a:rPr lang="en-US" sz="2400" spc="-20" dirty="0">
                <a:solidFill>
                  <a:schemeClr val="bg1"/>
                </a:solidFill>
                <a:latin typeface="Times New Roman" panose="02020603050405020304" pitchFamily="18" charset="0"/>
                <a:cs typeface="Times New Roman" panose="02020603050405020304" pitchFamily="18" charset="0"/>
              </a:rPr>
              <a:t>to </a:t>
            </a:r>
            <a:r>
              <a:rPr lang="en-US" sz="2400" spc="-35" dirty="0">
                <a:solidFill>
                  <a:schemeClr val="bg1"/>
                </a:solidFill>
                <a:latin typeface="Times New Roman" panose="02020603050405020304" pitchFamily="18" charset="0"/>
                <a:cs typeface="Times New Roman" panose="02020603050405020304" pitchFamily="18" charset="0"/>
              </a:rPr>
              <a:t>save </a:t>
            </a:r>
            <a:r>
              <a:rPr lang="en-US" sz="2400" spc="-5" dirty="0">
                <a:solidFill>
                  <a:schemeClr val="bg1"/>
                </a:solidFill>
                <a:latin typeface="Times New Roman" panose="02020603050405020304" pitchFamily="18" charset="0"/>
                <a:cs typeface="Times New Roman" panose="02020603050405020304" pitchFamily="18" charset="0"/>
              </a:rPr>
              <a:t>~$100 million</a:t>
            </a:r>
            <a:r>
              <a:rPr lang="en-US" sz="2400" spc="-11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USD</a:t>
            </a:r>
          </a:p>
          <a:p>
            <a:pPr marL="354965" indent="-342900">
              <a:lnSpc>
                <a:spcPct val="100000"/>
              </a:lnSpc>
              <a:spcBef>
                <a:spcPts val="409"/>
              </a:spcBef>
              <a:buClr>
                <a:schemeClr val="bg1"/>
              </a:buClr>
              <a:tabLst>
                <a:tab pos="196215" algn="l"/>
              </a:tabLst>
            </a:pPr>
            <a:r>
              <a:rPr lang="en-US" sz="2400" spc="-5" dirty="0">
                <a:solidFill>
                  <a:schemeClr val="bg1"/>
                </a:solidFill>
                <a:latin typeface="Times New Roman" panose="02020603050405020304" pitchFamily="18" charset="0"/>
                <a:cs typeface="Times New Roman" panose="02020603050405020304" pitchFamily="18" charset="0"/>
              </a:rPr>
              <a:t>Used </a:t>
            </a:r>
            <a:r>
              <a:rPr lang="en-US" sz="2400" spc="-25" dirty="0">
                <a:solidFill>
                  <a:schemeClr val="bg1"/>
                </a:solidFill>
                <a:latin typeface="Times New Roman" panose="02020603050405020304" pitchFamily="18" charset="0"/>
                <a:cs typeface="Times New Roman" panose="02020603050405020304" pitchFamily="18" charset="0"/>
              </a:rPr>
              <a:t>data </a:t>
            </a:r>
            <a:r>
              <a:rPr lang="en-US" sz="2400" spc="-20" dirty="0">
                <a:solidFill>
                  <a:schemeClr val="bg1"/>
                </a:solidFill>
                <a:latin typeface="Times New Roman" panose="02020603050405020304" pitchFamily="18" charset="0"/>
                <a:cs typeface="Times New Roman" panose="02020603050405020304" pitchFamily="18" charset="0"/>
              </a:rPr>
              <a:t>from </a:t>
            </a:r>
            <a:r>
              <a:rPr lang="en-US" sz="2400" dirty="0">
                <a:solidFill>
                  <a:schemeClr val="bg1"/>
                </a:solidFill>
                <a:latin typeface="Times New Roman" panose="02020603050405020304" pitchFamily="18" charset="0"/>
                <a:cs typeface="Times New Roman" panose="02020603050405020304" pitchFamily="18" charset="0"/>
              </a:rPr>
              <a:t>a </a:t>
            </a:r>
            <a:r>
              <a:rPr lang="en-US" sz="2400" spc="-5" dirty="0">
                <a:solidFill>
                  <a:schemeClr val="bg1"/>
                </a:solidFill>
                <a:latin typeface="Times New Roman" panose="02020603050405020304" pitchFamily="18" charset="0"/>
                <a:cs typeface="Times New Roman" panose="02020603050405020304" pitchFamily="18" charset="0"/>
              </a:rPr>
              <a:t>public </a:t>
            </a:r>
            <a:r>
              <a:rPr lang="en-US" sz="2400" dirty="0">
                <a:solidFill>
                  <a:schemeClr val="bg1"/>
                </a:solidFill>
                <a:latin typeface="Times New Roman" panose="02020603050405020304" pitchFamily="18" charset="0"/>
                <a:cs typeface="Times New Roman" panose="02020603050405020304" pitchFamily="18" charset="0"/>
              </a:rPr>
              <a:t>SpaceX API and </a:t>
            </a:r>
            <a:r>
              <a:rPr lang="en-US" sz="2400" spc="-5" dirty="0">
                <a:solidFill>
                  <a:schemeClr val="bg1"/>
                </a:solidFill>
                <a:latin typeface="Times New Roman" panose="02020603050405020304" pitchFamily="18" charset="0"/>
                <a:cs typeface="Times New Roman" panose="02020603050405020304" pitchFamily="18" charset="0"/>
              </a:rPr>
              <a:t>web scraping </a:t>
            </a:r>
            <a:r>
              <a:rPr lang="en-US" sz="2400" dirty="0">
                <a:solidFill>
                  <a:schemeClr val="bg1"/>
                </a:solidFill>
                <a:latin typeface="Times New Roman" panose="02020603050405020304" pitchFamily="18" charset="0"/>
                <a:cs typeface="Times New Roman" panose="02020603050405020304" pitchFamily="18" charset="0"/>
              </a:rPr>
              <a:t>SpaceX Wikipedia</a:t>
            </a:r>
            <a:r>
              <a:rPr lang="en-US" sz="2400" spc="-195" dirty="0">
                <a:solidFill>
                  <a:schemeClr val="bg1"/>
                </a:solidFill>
                <a:latin typeface="Times New Roman" panose="02020603050405020304" pitchFamily="18" charset="0"/>
                <a:cs typeface="Times New Roman" panose="02020603050405020304" pitchFamily="18" charset="0"/>
              </a:rPr>
              <a:t> </a:t>
            </a:r>
            <a:r>
              <a:rPr lang="en-US" sz="2400" spc="-5" dirty="0">
                <a:solidFill>
                  <a:schemeClr val="bg1"/>
                </a:solidFill>
                <a:latin typeface="Times New Roman" panose="02020603050405020304" pitchFamily="18" charset="0"/>
                <a:cs typeface="Times New Roman" panose="02020603050405020304" pitchFamily="18" charset="0"/>
              </a:rPr>
              <a:t>page</a:t>
            </a:r>
            <a:endParaRPr lang="en-US" sz="2400" dirty="0">
              <a:solidFill>
                <a:schemeClr val="bg1"/>
              </a:solidFill>
              <a:latin typeface="Times New Roman" panose="02020603050405020304" pitchFamily="18" charset="0"/>
              <a:cs typeface="Times New Roman" panose="02020603050405020304" pitchFamily="18" charset="0"/>
            </a:endParaRPr>
          </a:p>
          <a:p>
            <a:pPr marL="354965" indent="-342900">
              <a:lnSpc>
                <a:spcPct val="100000"/>
              </a:lnSpc>
              <a:spcBef>
                <a:spcPts val="400"/>
              </a:spcBef>
              <a:buClr>
                <a:schemeClr val="bg1"/>
              </a:buClr>
              <a:tabLst>
                <a:tab pos="196215" algn="l"/>
              </a:tabLst>
            </a:pPr>
            <a:r>
              <a:rPr lang="en-US" sz="2400" spc="-25" dirty="0">
                <a:solidFill>
                  <a:schemeClr val="bg1"/>
                </a:solidFill>
                <a:latin typeface="Times New Roman" panose="02020603050405020304" pitchFamily="18" charset="0"/>
                <a:cs typeface="Times New Roman" panose="02020603050405020304" pitchFamily="18" charset="0"/>
              </a:rPr>
              <a:t>Created data </a:t>
            </a:r>
            <a:r>
              <a:rPr lang="en-US" sz="2400" spc="-5" dirty="0">
                <a:solidFill>
                  <a:schemeClr val="bg1"/>
                </a:solidFill>
                <a:latin typeface="Times New Roman" panose="02020603050405020304" pitchFamily="18" charset="0"/>
                <a:cs typeface="Times New Roman" panose="02020603050405020304" pitchFamily="18" charset="0"/>
              </a:rPr>
              <a:t>labels </a:t>
            </a:r>
            <a:r>
              <a:rPr lang="en-US" sz="2400" dirty="0">
                <a:solidFill>
                  <a:schemeClr val="bg1"/>
                </a:solidFill>
                <a:latin typeface="Times New Roman" panose="02020603050405020304" pitchFamily="18" charset="0"/>
                <a:cs typeface="Times New Roman" panose="02020603050405020304" pitchFamily="18" charset="0"/>
              </a:rPr>
              <a:t>and </a:t>
            </a:r>
            <a:r>
              <a:rPr lang="en-US" sz="2400" spc="-25" dirty="0">
                <a:solidFill>
                  <a:schemeClr val="bg1"/>
                </a:solidFill>
                <a:latin typeface="Times New Roman" panose="02020603050405020304" pitchFamily="18" charset="0"/>
                <a:cs typeface="Times New Roman" panose="02020603050405020304" pitchFamily="18" charset="0"/>
              </a:rPr>
              <a:t>stored data into </a:t>
            </a:r>
            <a:r>
              <a:rPr lang="en-US" sz="2400" dirty="0">
                <a:solidFill>
                  <a:schemeClr val="bg1"/>
                </a:solidFill>
                <a:latin typeface="Times New Roman" panose="02020603050405020304" pitchFamily="18" charset="0"/>
                <a:cs typeface="Times New Roman" panose="02020603050405020304" pitchFamily="18" charset="0"/>
              </a:rPr>
              <a:t>a </a:t>
            </a:r>
            <a:r>
              <a:rPr lang="en-US" sz="2400" spc="-5" dirty="0">
                <a:solidFill>
                  <a:schemeClr val="bg1"/>
                </a:solidFill>
                <a:latin typeface="Times New Roman" panose="02020603050405020304" pitchFamily="18" charset="0"/>
                <a:cs typeface="Times New Roman" panose="02020603050405020304" pitchFamily="18" charset="0"/>
              </a:rPr>
              <a:t>DB2 SQL</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spc="-5" dirty="0">
                <a:solidFill>
                  <a:schemeClr val="bg1"/>
                </a:solidFill>
                <a:latin typeface="Times New Roman" panose="02020603050405020304" pitchFamily="18" charset="0"/>
                <a:cs typeface="Times New Roman" panose="02020603050405020304" pitchFamily="18" charset="0"/>
              </a:rPr>
              <a:t>database</a:t>
            </a:r>
            <a:endParaRPr lang="en-US" sz="2400" dirty="0">
              <a:solidFill>
                <a:schemeClr val="bg1"/>
              </a:solidFill>
              <a:latin typeface="Times New Roman" panose="02020603050405020304" pitchFamily="18" charset="0"/>
              <a:cs typeface="Times New Roman" panose="02020603050405020304" pitchFamily="18" charset="0"/>
            </a:endParaRPr>
          </a:p>
          <a:p>
            <a:pPr marL="354965" indent="-342900">
              <a:lnSpc>
                <a:spcPct val="100000"/>
              </a:lnSpc>
              <a:spcBef>
                <a:spcPts val="395"/>
              </a:spcBef>
              <a:buClr>
                <a:schemeClr val="bg1"/>
              </a:buClr>
              <a:tabLst>
                <a:tab pos="196215" algn="l"/>
              </a:tabLst>
            </a:pPr>
            <a:r>
              <a:rPr lang="en-US" sz="2400" spc="-25" dirty="0">
                <a:solidFill>
                  <a:schemeClr val="bg1"/>
                </a:solidFill>
                <a:latin typeface="Times New Roman" panose="02020603050405020304" pitchFamily="18" charset="0"/>
                <a:cs typeface="Times New Roman" panose="02020603050405020304" pitchFamily="18" charset="0"/>
              </a:rPr>
              <a:t>Created </a:t>
            </a:r>
            <a:r>
              <a:rPr lang="en-US" sz="2400" dirty="0">
                <a:solidFill>
                  <a:schemeClr val="bg1"/>
                </a:solidFill>
                <a:latin typeface="Times New Roman" panose="02020603050405020304" pitchFamily="18" charset="0"/>
                <a:cs typeface="Times New Roman" panose="02020603050405020304" pitchFamily="18" charset="0"/>
              </a:rPr>
              <a:t>a </a:t>
            </a:r>
            <a:r>
              <a:rPr lang="en-US" sz="2400" spc="-5" dirty="0">
                <a:solidFill>
                  <a:schemeClr val="bg1"/>
                </a:solidFill>
                <a:latin typeface="Times New Roman" panose="02020603050405020304" pitchFamily="18" charset="0"/>
                <a:cs typeface="Times New Roman" panose="02020603050405020304" pitchFamily="18" charset="0"/>
              </a:rPr>
              <a:t>dashboard </a:t>
            </a:r>
            <a:r>
              <a:rPr lang="en-US" sz="2400" spc="-25" dirty="0">
                <a:solidFill>
                  <a:schemeClr val="bg1"/>
                </a:solidFill>
                <a:latin typeface="Times New Roman" panose="02020603050405020304" pitchFamily="18" charset="0"/>
                <a:cs typeface="Times New Roman" panose="02020603050405020304" pitchFamily="18" charset="0"/>
              </a:rPr>
              <a:t>for</a:t>
            </a:r>
            <a:r>
              <a:rPr lang="en-US" sz="2400" spc="-125" dirty="0">
                <a:solidFill>
                  <a:schemeClr val="bg1"/>
                </a:solidFill>
                <a:latin typeface="Times New Roman" panose="02020603050405020304" pitchFamily="18" charset="0"/>
                <a:cs typeface="Times New Roman" panose="02020603050405020304" pitchFamily="18" charset="0"/>
              </a:rPr>
              <a:t> </a:t>
            </a:r>
            <a:r>
              <a:rPr lang="en-US" sz="2400" spc="-20" dirty="0">
                <a:solidFill>
                  <a:schemeClr val="bg1"/>
                </a:solidFill>
                <a:latin typeface="Times New Roman" panose="02020603050405020304" pitchFamily="18" charset="0"/>
                <a:cs typeface="Times New Roman" panose="02020603050405020304" pitchFamily="18" charset="0"/>
              </a:rPr>
              <a:t>visualization</a:t>
            </a:r>
            <a:endParaRPr lang="en-US" sz="2400" dirty="0">
              <a:solidFill>
                <a:schemeClr val="bg1"/>
              </a:solidFill>
              <a:latin typeface="Times New Roman" panose="02020603050405020304" pitchFamily="18" charset="0"/>
              <a:cs typeface="Times New Roman" panose="02020603050405020304" pitchFamily="18" charset="0"/>
            </a:endParaRPr>
          </a:p>
          <a:p>
            <a:pPr marL="354965" indent="-342900">
              <a:lnSpc>
                <a:spcPct val="100000"/>
              </a:lnSpc>
              <a:spcBef>
                <a:spcPts val="405"/>
              </a:spcBef>
              <a:buClr>
                <a:schemeClr val="bg1"/>
              </a:buClr>
              <a:tabLst>
                <a:tab pos="196215" algn="l"/>
              </a:tabLst>
            </a:pPr>
            <a:r>
              <a:rPr lang="en-US" sz="2400" spc="-50" dirty="0">
                <a:solidFill>
                  <a:schemeClr val="bg1"/>
                </a:solidFill>
                <a:latin typeface="Times New Roman" panose="02020603050405020304" pitchFamily="18" charset="0"/>
                <a:cs typeface="Times New Roman" panose="02020603050405020304" pitchFamily="18" charset="0"/>
              </a:rPr>
              <a:t>We </a:t>
            </a:r>
            <a:r>
              <a:rPr lang="en-US" sz="2400" spc="-25" dirty="0">
                <a:solidFill>
                  <a:schemeClr val="bg1"/>
                </a:solidFill>
                <a:latin typeface="Times New Roman" panose="02020603050405020304" pitchFamily="18" charset="0"/>
                <a:cs typeface="Times New Roman" panose="02020603050405020304" pitchFamily="18" charset="0"/>
              </a:rPr>
              <a:t>created </a:t>
            </a:r>
            <a:r>
              <a:rPr lang="en-US" sz="2400" dirty="0">
                <a:solidFill>
                  <a:schemeClr val="bg1"/>
                </a:solidFill>
                <a:latin typeface="Times New Roman" panose="02020603050405020304" pitchFamily="18" charset="0"/>
                <a:cs typeface="Times New Roman" panose="02020603050405020304" pitchFamily="18" charset="0"/>
              </a:rPr>
              <a:t>a machine learning model </a:t>
            </a:r>
            <a:r>
              <a:rPr lang="en-US" sz="2400" spc="-5" dirty="0">
                <a:solidFill>
                  <a:schemeClr val="bg1"/>
                </a:solidFill>
                <a:latin typeface="Times New Roman" panose="02020603050405020304" pitchFamily="18" charset="0"/>
                <a:cs typeface="Times New Roman" panose="02020603050405020304" pitchFamily="18" charset="0"/>
              </a:rPr>
              <a:t>with </a:t>
            </a:r>
            <a:r>
              <a:rPr lang="en-US" sz="2400" dirty="0">
                <a:solidFill>
                  <a:schemeClr val="bg1"/>
                </a:solidFill>
                <a:latin typeface="Times New Roman" panose="02020603050405020304" pitchFamily="18" charset="0"/>
                <a:cs typeface="Times New Roman" panose="02020603050405020304" pitchFamily="18" charset="0"/>
              </a:rPr>
              <a:t>an </a:t>
            </a:r>
            <a:r>
              <a:rPr lang="en-US" sz="2400" spc="-5" dirty="0">
                <a:solidFill>
                  <a:schemeClr val="bg1"/>
                </a:solidFill>
                <a:latin typeface="Times New Roman" panose="02020603050405020304" pitchFamily="18" charset="0"/>
                <a:cs typeface="Times New Roman" panose="02020603050405020304" pitchFamily="18" charset="0"/>
              </a:rPr>
              <a:t>accuracy of</a:t>
            </a:r>
            <a:r>
              <a:rPr lang="en-US" sz="2400" spc="-1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83%</a:t>
            </a:r>
            <a:r>
              <a:rPr lang="en-GB" sz="2400" dirty="0">
                <a:solidFill>
                  <a:schemeClr val="bg1"/>
                </a:solidFill>
                <a:latin typeface="Times New Roman" panose="02020603050405020304" pitchFamily="18" charset="0"/>
                <a:cs typeface="Times New Roman" panose="02020603050405020304" pitchFamily="18" charset="0"/>
              </a:rPr>
              <a:t> </a:t>
            </a:r>
          </a:p>
          <a:p>
            <a:pPr marL="171450" indent="-171450">
              <a:buFont typeface="Arial" panose="020B0604020202020204" pitchFamily="34" charset="0"/>
              <a:buChar char="•"/>
            </a:pPr>
            <a:r>
              <a:rPr lang="en-GB" sz="2400" dirty="0">
                <a:solidFill>
                  <a:schemeClr val="bg1"/>
                </a:solidFill>
                <a:latin typeface="Times New Roman" panose="02020603050405020304" pitchFamily="18" charset="0"/>
                <a:cs typeface="Times New Roman" panose="02020603050405020304" pitchFamily="18" charset="0"/>
              </a:rPr>
              <a:t>The success for massive payloads (over 4000kg) is lower than that for low payloads.</a:t>
            </a:r>
          </a:p>
          <a:p>
            <a:pPr marL="171450" indent="-171450">
              <a:buFont typeface="Arial" panose="020B0604020202020204" pitchFamily="34" charset="0"/>
              <a:buChar char="•"/>
            </a:pPr>
            <a:r>
              <a:rPr lang="en-GB" sz="2400" dirty="0">
                <a:solidFill>
                  <a:schemeClr val="bg1"/>
                </a:solidFill>
                <a:latin typeface="Times New Roman" panose="02020603050405020304" pitchFamily="18" charset="0"/>
                <a:cs typeface="Times New Roman" panose="02020603050405020304" pitchFamily="18" charset="0"/>
              </a:rPr>
              <a:t>The best performing classification model is the Decision Tree model, with an accuracy of 94.44%. </a:t>
            </a:r>
          </a:p>
          <a:p>
            <a:pPr marL="285750" indent="-285750">
              <a:buFont typeface="Arial" panose="020B0604020202020204" pitchFamily="34" charset="0"/>
              <a:buChar char="•"/>
            </a:pPr>
            <a:endParaRPr lang="en-GB" sz="2800" dirty="0"/>
          </a:p>
          <a:p>
            <a:pPr>
              <a:lnSpc>
                <a:spcPct val="100000"/>
              </a:lnSpc>
              <a:spcBef>
                <a:spcPts val="1400"/>
              </a:spcBef>
            </a:pPr>
            <a:endParaRPr lang="en-US" sz="2200" dirty="0">
              <a:solidFill>
                <a:schemeClr val="bg1"/>
              </a:solidFill>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376855" y="538650"/>
            <a:ext cx="9908756"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Times New Roman" panose="02020603050405020304" pitchFamily="18" charset="0"/>
                <a:cs typeface="Times New Roman" panose="02020603050405020304" pitchFamily="18" charset="0"/>
              </a:rPr>
              <a:t>Conclusions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46</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61847" y="1858963"/>
            <a:ext cx="10515599" cy="4351337"/>
          </a:xfrm>
          <a:prstGeom prst="rect">
            <a:avLst/>
          </a:prstGeom>
        </p:spPr>
        <p:txBody>
          <a:bodyPr>
            <a:normAutofit/>
          </a:bodyPr>
          <a:lstStyle/>
          <a:p>
            <a:pPr>
              <a:lnSpc>
                <a:spcPct val="100000"/>
              </a:lnSpc>
              <a:spcBef>
                <a:spcPts val="1400"/>
              </a:spcBef>
            </a:pPr>
            <a:r>
              <a:rPr lang="en-US" sz="2800" dirty="0">
                <a:solidFill>
                  <a:schemeClr val="bg1"/>
                </a:solidFill>
                <a:latin typeface="Times New Roman" panose="02020603050405020304" pitchFamily="18" charset="0"/>
                <a:cs typeface="Times New Roman" panose="02020603050405020304" pitchFamily="18" charset="0"/>
              </a:rPr>
              <a:t>GitHub repository URL</a:t>
            </a:r>
          </a:p>
          <a:p>
            <a:pPr lvl="1">
              <a:lnSpc>
                <a:spcPct val="100000"/>
              </a:lnSpc>
              <a:spcBef>
                <a:spcPts val="1400"/>
              </a:spcBef>
            </a:pPr>
            <a:r>
              <a:rPr lang="en-US" sz="2400" b="1"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IBM Data Science Capstone Project</a:t>
            </a:r>
            <a:endParaRPr lang="en-US" sz="2400" b="1" dirty="0">
              <a:solidFill>
                <a:srgbClr val="FF0000"/>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sz="2800" dirty="0">
              <a:solidFill>
                <a:schemeClr val="bg1"/>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2800" u="sng" dirty="0">
                <a:solidFill>
                  <a:schemeClr val="bg1"/>
                </a:solidFill>
                <a:uFill>
                  <a:solidFill>
                    <a:srgbClr val="404040"/>
                  </a:solidFill>
                </a:uFill>
                <a:latin typeface="Times New Roman" panose="02020603050405020304" pitchFamily="18" charset="0"/>
                <a:cs typeface="Times New Roman" panose="02020603050405020304" pitchFamily="18" charset="0"/>
              </a:rPr>
              <a:t>Special </a:t>
            </a:r>
            <a:r>
              <a:rPr lang="en-US" sz="2800" u="sng" spc="-15" dirty="0">
                <a:solidFill>
                  <a:schemeClr val="bg1"/>
                </a:solidFill>
                <a:uFill>
                  <a:solidFill>
                    <a:srgbClr val="404040"/>
                  </a:solidFill>
                </a:uFill>
                <a:latin typeface="Times New Roman" panose="02020603050405020304" pitchFamily="18" charset="0"/>
                <a:cs typeface="Times New Roman" panose="02020603050405020304" pitchFamily="18" charset="0"/>
              </a:rPr>
              <a:t>Thanks </a:t>
            </a:r>
            <a:r>
              <a:rPr lang="en-US" sz="2800" u="sng" spc="-20" dirty="0">
                <a:solidFill>
                  <a:schemeClr val="bg1"/>
                </a:solidFill>
                <a:uFill>
                  <a:solidFill>
                    <a:srgbClr val="404040"/>
                  </a:solidFill>
                </a:uFill>
                <a:latin typeface="Times New Roman" panose="02020603050405020304" pitchFamily="18" charset="0"/>
                <a:cs typeface="Times New Roman" panose="02020603050405020304" pitchFamily="18" charset="0"/>
              </a:rPr>
              <a:t>to </a:t>
            </a:r>
            <a:r>
              <a:rPr lang="en-US" sz="2800" u="sng" dirty="0">
                <a:solidFill>
                  <a:schemeClr val="bg1"/>
                </a:solidFill>
                <a:uFill>
                  <a:solidFill>
                    <a:srgbClr val="404040"/>
                  </a:solidFill>
                </a:uFill>
                <a:latin typeface="Times New Roman" panose="02020603050405020304" pitchFamily="18" charset="0"/>
                <a:cs typeface="Times New Roman" panose="02020603050405020304" pitchFamily="18" charset="0"/>
              </a:rPr>
              <a:t>All </a:t>
            </a:r>
            <a:r>
              <a:rPr lang="en-US" sz="2800" u="sng" spc="-20" dirty="0">
                <a:solidFill>
                  <a:schemeClr val="bg1"/>
                </a:solidFill>
                <a:uFill>
                  <a:solidFill>
                    <a:srgbClr val="404040"/>
                  </a:solidFill>
                </a:uFill>
                <a:latin typeface="Times New Roman" panose="02020603050405020304" pitchFamily="18" charset="0"/>
                <a:cs typeface="Times New Roman" panose="02020603050405020304" pitchFamily="18" charset="0"/>
              </a:rPr>
              <a:t>Instructors</a:t>
            </a:r>
            <a:r>
              <a:rPr lang="en-US" sz="3200" u="sng" spc="-20" dirty="0">
                <a:solidFill>
                  <a:schemeClr val="bg1"/>
                </a:solidFill>
                <a:uFill>
                  <a:solidFill>
                    <a:srgbClr val="404040"/>
                  </a:solidFill>
                </a:uFill>
                <a:latin typeface="Times New Roman" panose="02020603050405020304" pitchFamily="18" charset="0"/>
                <a:cs typeface="Times New Roman" panose="02020603050405020304" pitchFamily="18" charset="0"/>
              </a:rPr>
              <a:t>:</a:t>
            </a:r>
            <a:endParaRPr lang="en-US" sz="3200" u="sng" dirty="0">
              <a:solidFill>
                <a:schemeClr val="bg1"/>
              </a:solidFill>
              <a:latin typeface="Times New Roman" panose="02020603050405020304" pitchFamily="18" charset="0"/>
              <a:cs typeface="Times New Roman" panose="02020603050405020304" pitchFamily="18" charset="0"/>
            </a:endParaRPr>
          </a:p>
          <a:p>
            <a:pPr lvl="1">
              <a:lnSpc>
                <a:spcPct val="100000"/>
              </a:lnSpc>
              <a:spcBef>
                <a:spcPts val="1400"/>
              </a:spcBef>
            </a:pPr>
            <a:r>
              <a:rPr lang="en-IN" sz="2400" i="0" dirty="0" err="1">
                <a:solidFill>
                  <a:schemeClr val="bg1"/>
                </a:solidFill>
                <a:effectLst/>
                <a:latin typeface="Times New Roman" panose="02020603050405020304" pitchFamily="18" charset="0"/>
                <a:cs typeface="Times New Roman" panose="02020603050405020304" pitchFamily="18" charset="0"/>
              </a:rPr>
              <a:t>Rav</a:t>
            </a:r>
            <a:r>
              <a:rPr lang="en-IN" sz="2400" i="0" dirty="0">
                <a:solidFill>
                  <a:schemeClr val="bg1"/>
                </a:solidFill>
                <a:effectLst/>
                <a:latin typeface="Times New Roman" panose="02020603050405020304" pitchFamily="18" charset="0"/>
                <a:cs typeface="Times New Roman" panose="02020603050405020304" pitchFamily="18" charset="0"/>
              </a:rPr>
              <a:t> Ahuja, Alex </a:t>
            </a:r>
            <a:r>
              <a:rPr lang="en-IN" sz="2400" i="0" dirty="0" err="1">
                <a:solidFill>
                  <a:schemeClr val="bg1"/>
                </a:solidFill>
                <a:effectLst/>
                <a:latin typeface="Times New Roman" panose="02020603050405020304" pitchFamily="18" charset="0"/>
                <a:cs typeface="Times New Roman" panose="02020603050405020304" pitchFamily="18" charset="0"/>
              </a:rPr>
              <a:t>Aklson</a:t>
            </a:r>
            <a:r>
              <a:rPr lang="en-IN" sz="2400" i="0" dirty="0">
                <a:solidFill>
                  <a:schemeClr val="bg1"/>
                </a:solidFill>
                <a:effectLst/>
                <a:latin typeface="Times New Roman" panose="02020603050405020304" pitchFamily="18" charset="0"/>
                <a:cs typeface="Times New Roman" panose="02020603050405020304" pitchFamily="18" charset="0"/>
              </a:rPr>
              <a:t>, </a:t>
            </a:r>
            <a:r>
              <a:rPr lang="en-IN" sz="2400" i="0" dirty="0" err="1">
                <a:solidFill>
                  <a:schemeClr val="bg1"/>
                </a:solidFill>
                <a:effectLst/>
                <a:latin typeface="Times New Roman" panose="02020603050405020304" pitchFamily="18" charset="0"/>
                <a:cs typeface="Times New Roman" panose="02020603050405020304" pitchFamily="18" charset="0"/>
              </a:rPr>
              <a:t>Aije</a:t>
            </a:r>
            <a:r>
              <a:rPr lang="en-IN" sz="2400" i="0" dirty="0">
                <a:solidFill>
                  <a:schemeClr val="bg1"/>
                </a:solidFill>
                <a:effectLst/>
                <a:latin typeface="Times New Roman" panose="02020603050405020304" pitchFamily="18" charset="0"/>
                <a:cs typeface="Times New Roman" panose="02020603050405020304" pitchFamily="18" charset="0"/>
              </a:rPr>
              <a:t> </a:t>
            </a:r>
            <a:r>
              <a:rPr lang="en-IN" sz="2400" i="0" dirty="0" err="1">
                <a:solidFill>
                  <a:schemeClr val="bg1"/>
                </a:solidFill>
                <a:effectLst/>
                <a:latin typeface="Times New Roman" panose="02020603050405020304" pitchFamily="18" charset="0"/>
                <a:cs typeface="Times New Roman" panose="02020603050405020304" pitchFamily="18" charset="0"/>
              </a:rPr>
              <a:t>Egwaikhide</a:t>
            </a:r>
            <a:r>
              <a:rPr lang="en-IN" sz="2400" i="0" dirty="0">
                <a:solidFill>
                  <a:schemeClr val="bg1"/>
                </a:solidFill>
                <a:effectLst/>
                <a:latin typeface="Times New Roman" panose="02020603050405020304" pitchFamily="18" charset="0"/>
                <a:cs typeface="Times New Roman" panose="02020603050405020304" pitchFamily="18" charset="0"/>
              </a:rPr>
              <a:t>, Svetlana Levitan, Romeo </a:t>
            </a:r>
            <a:r>
              <a:rPr lang="en-IN" sz="2400" i="0" dirty="0" err="1">
                <a:solidFill>
                  <a:schemeClr val="bg1"/>
                </a:solidFill>
                <a:effectLst/>
                <a:latin typeface="Times New Roman" panose="02020603050405020304" pitchFamily="18" charset="0"/>
                <a:cs typeface="Times New Roman" panose="02020603050405020304" pitchFamily="18" charset="0"/>
              </a:rPr>
              <a:t>Kienzler</a:t>
            </a:r>
            <a:r>
              <a:rPr lang="en-IN" sz="2400" i="0" dirty="0">
                <a:solidFill>
                  <a:schemeClr val="bg1"/>
                </a:solidFill>
                <a:effectLst/>
                <a:latin typeface="Times New Roman" panose="02020603050405020304" pitchFamily="18" charset="0"/>
                <a:cs typeface="Times New Roman" panose="02020603050405020304" pitchFamily="18" charset="0"/>
              </a:rPr>
              <a:t>, </a:t>
            </a:r>
            <a:r>
              <a:rPr lang="en-IN" sz="2400" i="0" dirty="0" err="1">
                <a:solidFill>
                  <a:schemeClr val="bg1"/>
                </a:solidFill>
                <a:effectLst/>
                <a:latin typeface="Times New Roman" panose="02020603050405020304" pitchFamily="18" charset="0"/>
                <a:cs typeface="Times New Roman" panose="02020603050405020304" pitchFamily="18" charset="0"/>
              </a:rPr>
              <a:t>Polong</a:t>
            </a:r>
            <a:r>
              <a:rPr lang="en-IN" sz="2400" i="0" dirty="0">
                <a:solidFill>
                  <a:schemeClr val="bg1"/>
                </a:solidFill>
                <a:effectLst/>
                <a:latin typeface="Times New Roman" panose="02020603050405020304" pitchFamily="18" charset="0"/>
                <a:cs typeface="Times New Roman" panose="02020603050405020304" pitchFamily="18" charset="0"/>
              </a:rPr>
              <a:t> Lin, Joseph </a:t>
            </a:r>
            <a:r>
              <a:rPr lang="en-IN" sz="2400" i="0" dirty="0" err="1">
                <a:solidFill>
                  <a:schemeClr val="bg1"/>
                </a:solidFill>
                <a:effectLst/>
                <a:latin typeface="Times New Roman" panose="02020603050405020304" pitchFamily="18" charset="0"/>
                <a:cs typeface="Times New Roman" panose="02020603050405020304" pitchFamily="18" charset="0"/>
              </a:rPr>
              <a:t>Santarcangelo</a:t>
            </a:r>
            <a:r>
              <a:rPr lang="en-IN" sz="2400" i="0" dirty="0">
                <a:solidFill>
                  <a:schemeClr val="bg1"/>
                </a:solidFill>
                <a:effectLst/>
                <a:latin typeface="Times New Roman" panose="02020603050405020304" pitchFamily="18" charset="0"/>
                <a:cs typeface="Times New Roman" panose="02020603050405020304" pitchFamily="18" charset="0"/>
              </a:rPr>
              <a:t>, Azim </a:t>
            </a:r>
            <a:r>
              <a:rPr lang="en-IN" sz="2400" i="0" dirty="0" err="1">
                <a:solidFill>
                  <a:schemeClr val="bg1"/>
                </a:solidFill>
                <a:effectLst/>
                <a:latin typeface="Times New Roman" panose="02020603050405020304" pitchFamily="18" charset="0"/>
                <a:cs typeface="Times New Roman" panose="02020603050405020304" pitchFamily="18" charset="0"/>
              </a:rPr>
              <a:t>Hirjani</a:t>
            </a:r>
            <a:r>
              <a:rPr lang="en-IN" sz="2400" i="0" dirty="0">
                <a:solidFill>
                  <a:schemeClr val="bg1"/>
                </a:solidFill>
                <a:effectLst/>
                <a:latin typeface="Times New Roman" panose="02020603050405020304" pitchFamily="18" charset="0"/>
                <a:cs typeface="Times New Roman" panose="02020603050405020304" pitchFamily="18" charset="0"/>
              </a:rPr>
              <a:t>, </a:t>
            </a:r>
            <a:r>
              <a:rPr lang="en-IN" sz="2400" i="0" dirty="0" err="1">
                <a:solidFill>
                  <a:schemeClr val="bg1"/>
                </a:solidFill>
                <a:effectLst/>
                <a:latin typeface="Times New Roman" panose="02020603050405020304" pitchFamily="18" charset="0"/>
                <a:cs typeface="Times New Roman" panose="02020603050405020304" pitchFamily="18" charset="0"/>
              </a:rPr>
              <a:t>Hima</a:t>
            </a:r>
            <a:r>
              <a:rPr lang="en-IN" sz="2400" i="0" dirty="0">
                <a:solidFill>
                  <a:schemeClr val="bg1"/>
                </a:solidFill>
                <a:effectLst/>
                <a:latin typeface="Times New Roman" panose="02020603050405020304" pitchFamily="18" charset="0"/>
                <a:cs typeface="Times New Roman" panose="02020603050405020304" pitchFamily="18" charset="0"/>
              </a:rPr>
              <a:t> Vasudevan, </a:t>
            </a:r>
            <a:r>
              <a:rPr lang="en-IN" sz="2400" i="0" dirty="0" err="1">
                <a:solidFill>
                  <a:schemeClr val="bg1"/>
                </a:solidFill>
                <a:effectLst/>
                <a:latin typeface="Times New Roman" panose="02020603050405020304" pitchFamily="18" charset="0"/>
                <a:cs typeface="Times New Roman" panose="02020603050405020304" pitchFamily="18" charset="0"/>
              </a:rPr>
              <a:t>Saishruthi</a:t>
            </a:r>
            <a:r>
              <a:rPr lang="en-IN" sz="2400" i="0" dirty="0">
                <a:solidFill>
                  <a:schemeClr val="bg1"/>
                </a:solidFill>
                <a:effectLst/>
                <a:latin typeface="Times New Roman" panose="02020603050405020304" pitchFamily="18" charset="0"/>
                <a:cs typeface="Times New Roman" panose="02020603050405020304" pitchFamily="18" charset="0"/>
              </a:rPr>
              <a:t> Swaminathan, Saeed </a:t>
            </a:r>
            <a:r>
              <a:rPr lang="en-IN" sz="2400" i="0" dirty="0" err="1">
                <a:solidFill>
                  <a:schemeClr val="bg1"/>
                </a:solidFill>
                <a:effectLst/>
                <a:latin typeface="Times New Roman" panose="02020603050405020304" pitchFamily="18" charset="0"/>
                <a:cs typeface="Times New Roman" panose="02020603050405020304" pitchFamily="18" charset="0"/>
              </a:rPr>
              <a:t>Aghabozorgi</a:t>
            </a:r>
            <a:r>
              <a:rPr lang="en-IN" sz="2400" i="0" dirty="0">
                <a:solidFill>
                  <a:schemeClr val="bg1"/>
                </a:solidFill>
                <a:effectLst/>
                <a:latin typeface="Times New Roman" panose="02020603050405020304" pitchFamily="18" charset="0"/>
                <a:cs typeface="Times New Roman" panose="02020603050405020304" pitchFamily="18" charset="0"/>
              </a:rPr>
              <a:t>, Yan Luo</a:t>
            </a:r>
          </a:p>
          <a:p>
            <a:pPr lvl="1">
              <a:lnSpc>
                <a:spcPct val="100000"/>
              </a:lnSpc>
              <a:spcBef>
                <a:spcPts val="1400"/>
              </a:spcBef>
            </a:pP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1282261" y="538650"/>
            <a:ext cx="10003349"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0348039" y="6206004"/>
            <a:ext cx="771089" cy="365125"/>
          </a:xfrm>
        </p:spPr>
        <p:txBody>
          <a:bodyPr/>
          <a:lstStyle/>
          <a:p>
            <a:fld id="{5075537C-CA84-1446-933C-8E9D027F9201}" type="slidenum">
              <a:rPr lang="en-US" b="1" smtClean="0">
                <a:solidFill>
                  <a:schemeClr val="bg1"/>
                </a:solidFill>
                <a:latin typeface="Times New Roman" panose="02020603050405020304" pitchFamily="18" charset="0"/>
                <a:cs typeface="Times New Roman" panose="02020603050405020304" pitchFamily="18" charset="0"/>
              </a:rPr>
              <a:t>5</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345323" y="538650"/>
            <a:ext cx="9940287"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Methodology</a:t>
            </a:r>
          </a:p>
        </p:txBody>
      </p:sp>
      <p:graphicFrame>
        <p:nvGraphicFramePr>
          <p:cNvPr id="17" name="Content Placeholder 2">
            <a:extLst>
              <a:ext uri="{FF2B5EF4-FFF2-40B4-BE49-F238E27FC236}">
                <a16:creationId xmlns:a16="http://schemas.microsoft.com/office/drawing/2014/main" id="{C98DEFC0-7F60-D8C2-1BA1-86D614DA0A3C}"/>
              </a:ext>
            </a:extLst>
          </p:cNvPr>
          <p:cNvGraphicFramePr/>
          <p:nvPr>
            <p:extLst>
              <p:ext uri="{D42A27DB-BD31-4B8C-83A1-F6EECF244321}">
                <p14:modId xmlns:p14="http://schemas.microsoft.com/office/powerpoint/2010/main" val="910108895"/>
              </p:ext>
            </p:extLst>
          </p:nvPr>
        </p:nvGraphicFramePr>
        <p:xfrm>
          <a:off x="770011" y="1580808"/>
          <a:ext cx="10104817" cy="5211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z="1600" b="1" smtClean="0">
                <a:solidFill>
                  <a:schemeClr val="bg1"/>
                </a:solidFill>
                <a:latin typeface="Times New Roman" panose="02020603050405020304" pitchFamily="18" charset="0"/>
                <a:cs typeface="Times New Roman" panose="02020603050405020304" pitchFamily="18" charset="0"/>
              </a:rPr>
              <a:t>6</a:t>
            </a:fld>
            <a:endParaRPr lang="en-US" sz="1600" b="1">
              <a:solidFill>
                <a:schemeClr val="bg1"/>
              </a:solidFill>
              <a:latin typeface="Times New Roman" panose="02020603050405020304" pitchFamily="18" charset="0"/>
              <a:cs typeface="Times New Roman" panose="02020603050405020304" pitchFamily="18" charset="0"/>
            </a:endParaRPr>
          </a:p>
        </p:txBody>
      </p:sp>
      <p:graphicFrame>
        <p:nvGraphicFramePr>
          <p:cNvPr id="14" name="Content Placeholder 4">
            <a:extLst>
              <a:ext uri="{FF2B5EF4-FFF2-40B4-BE49-F238E27FC236}">
                <a16:creationId xmlns:a16="http://schemas.microsoft.com/office/drawing/2014/main" id="{C2483D22-2739-EAF3-835F-DE0FFA654595}"/>
              </a:ext>
            </a:extLst>
          </p:cNvPr>
          <p:cNvGraphicFramePr>
            <a:graphicFrameLocks noGrp="1"/>
          </p:cNvGraphicFramePr>
          <p:nvPr>
            <p:ph idx="4294967295"/>
            <p:extLst>
              <p:ext uri="{D42A27DB-BD31-4B8C-83A1-F6EECF244321}">
                <p14:modId xmlns:p14="http://schemas.microsoft.com/office/powerpoint/2010/main" val="144741770"/>
              </p:ext>
            </p:extLst>
          </p:nvPr>
        </p:nvGraphicFramePr>
        <p:xfrm>
          <a:off x="840258" y="1273175"/>
          <a:ext cx="10799807" cy="558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1219199" y="538650"/>
            <a:ext cx="10066411"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Data Collection</a:t>
            </a:r>
          </a:p>
        </p:txBody>
      </p:sp>
    </p:spTree>
    <p:extLst>
      <p:ext uri="{BB962C8B-B14F-4D97-AF65-F5344CB8AC3E}">
        <p14:creationId xmlns:p14="http://schemas.microsoft.com/office/powerpoint/2010/main" val="3288665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7</a:t>
            </a:fld>
            <a:endParaRPr lang="en-US">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56745" y="1408386"/>
            <a:ext cx="4198307" cy="5171089"/>
          </a:xfrm>
          <a:prstGeom prst="rect">
            <a:avLst/>
          </a:prstGeom>
        </p:spPr>
        <p:txBody>
          <a:bodyPr vert="horz" lIns="91440" tIns="45720" rIns="91440" bIns="45720" rtlCol="0" anchor="t">
            <a:normAutofit fontScale="32500" lnSpcReduction="20000"/>
          </a:bodyPr>
          <a:lstStyle/>
          <a:p>
            <a:pPr>
              <a:lnSpc>
                <a:spcPct val="100000"/>
              </a:lnSpc>
              <a:spcBef>
                <a:spcPts val="1400"/>
              </a:spcBef>
            </a:pPr>
            <a:endParaRPr lang="en-US" sz="2200" dirty="0">
              <a:solidFill>
                <a:schemeClr val="bg1"/>
              </a:solidFill>
              <a:latin typeface="Times New Roman" panose="02020603050405020304" pitchFamily="18" charset="0"/>
              <a:cs typeface="Times New Roman" panose="02020603050405020304" pitchFamily="18" charset="0"/>
            </a:endParaRPr>
          </a:p>
          <a:p>
            <a:pPr marL="12700" marR="42545">
              <a:lnSpc>
                <a:spcPts val="2210"/>
              </a:lnSpc>
              <a:spcBef>
                <a:spcPts val="335"/>
              </a:spcBef>
            </a:pPr>
            <a:r>
              <a:rPr lang="en-US" sz="4900" spc="-25" dirty="0">
                <a:solidFill>
                  <a:schemeClr val="bg1"/>
                </a:solidFill>
                <a:latin typeface="Times New Roman" panose="02020603050405020304" pitchFamily="18" charset="0"/>
                <a:cs typeface="Times New Roman" panose="02020603050405020304" pitchFamily="18" charset="0"/>
              </a:rPr>
              <a:t>Data </a:t>
            </a:r>
            <a:r>
              <a:rPr lang="en-US" sz="4900" spc="-5" dirty="0">
                <a:solidFill>
                  <a:schemeClr val="bg1"/>
                </a:solidFill>
                <a:latin typeface="Times New Roman" panose="02020603050405020304" pitchFamily="18" charset="0"/>
                <a:cs typeface="Times New Roman" panose="02020603050405020304" pitchFamily="18" charset="0"/>
              </a:rPr>
              <a:t>collection </a:t>
            </a:r>
            <a:r>
              <a:rPr lang="en-US" sz="4900" spc="-20" dirty="0">
                <a:solidFill>
                  <a:schemeClr val="bg1"/>
                </a:solidFill>
                <a:latin typeface="Times New Roman" panose="02020603050405020304" pitchFamily="18" charset="0"/>
                <a:cs typeface="Times New Roman" panose="02020603050405020304" pitchFamily="18" charset="0"/>
              </a:rPr>
              <a:t>process </a:t>
            </a:r>
            <a:r>
              <a:rPr lang="en-US" sz="4900" spc="-25" dirty="0">
                <a:solidFill>
                  <a:schemeClr val="bg1"/>
                </a:solidFill>
                <a:latin typeface="Times New Roman" panose="02020603050405020304" pitchFamily="18" charset="0"/>
                <a:cs typeface="Times New Roman" panose="02020603050405020304" pitchFamily="18" charset="0"/>
              </a:rPr>
              <a:t>involved </a:t>
            </a:r>
            <a:r>
              <a:rPr lang="en-US" sz="4900" dirty="0">
                <a:solidFill>
                  <a:schemeClr val="bg1"/>
                </a:solidFill>
                <a:latin typeface="Times New Roman" panose="02020603050405020304" pitchFamily="18" charset="0"/>
                <a:cs typeface="Times New Roman" panose="02020603050405020304" pitchFamily="18" charset="0"/>
              </a:rPr>
              <a:t>a </a:t>
            </a:r>
            <a:r>
              <a:rPr lang="en-US" sz="4900" spc="-10" dirty="0">
                <a:solidFill>
                  <a:schemeClr val="bg1"/>
                </a:solidFill>
                <a:latin typeface="Times New Roman" panose="02020603050405020304" pitchFamily="18" charset="0"/>
                <a:cs typeface="Times New Roman" panose="02020603050405020304" pitchFamily="18" charset="0"/>
              </a:rPr>
              <a:t>combination </a:t>
            </a:r>
            <a:r>
              <a:rPr lang="en-US" sz="4900" spc="-5" dirty="0">
                <a:solidFill>
                  <a:schemeClr val="bg1"/>
                </a:solidFill>
                <a:latin typeface="Times New Roman" panose="02020603050405020304" pitchFamily="18" charset="0"/>
                <a:cs typeface="Times New Roman" panose="02020603050405020304" pitchFamily="18" charset="0"/>
              </a:rPr>
              <a:t>of </a:t>
            </a:r>
            <a:r>
              <a:rPr lang="en-US" sz="4900" dirty="0">
                <a:solidFill>
                  <a:schemeClr val="bg1"/>
                </a:solidFill>
                <a:latin typeface="Times New Roman" panose="02020603050405020304" pitchFamily="18" charset="0"/>
                <a:cs typeface="Times New Roman" panose="02020603050405020304" pitchFamily="18" charset="0"/>
              </a:rPr>
              <a:t>API </a:t>
            </a:r>
            <a:r>
              <a:rPr lang="en-US" sz="4900" spc="-20" dirty="0">
                <a:solidFill>
                  <a:schemeClr val="bg1"/>
                </a:solidFill>
                <a:latin typeface="Times New Roman" panose="02020603050405020304" pitchFamily="18" charset="0"/>
                <a:cs typeface="Times New Roman" panose="02020603050405020304" pitchFamily="18" charset="0"/>
              </a:rPr>
              <a:t>requests from </a:t>
            </a:r>
            <a:r>
              <a:rPr lang="en-US" sz="4900" dirty="0">
                <a:solidFill>
                  <a:schemeClr val="bg1"/>
                </a:solidFill>
                <a:latin typeface="Times New Roman" panose="02020603050405020304" pitchFamily="18" charset="0"/>
                <a:cs typeface="Times New Roman" panose="02020603050405020304" pitchFamily="18" charset="0"/>
              </a:rPr>
              <a:t>Space X </a:t>
            </a:r>
            <a:r>
              <a:rPr lang="en-US" sz="4900" spc="-5" dirty="0">
                <a:solidFill>
                  <a:schemeClr val="bg1"/>
                </a:solidFill>
                <a:latin typeface="Times New Roman" panose="02020603050405020304" pitchFamily="18" charset="0"/>
                <a:cs typeface="Times New Roman" panose="02020603050405020304" pitchFamily="18" charset="0"/>
              </a:rPr>
              <a:t>public </a:t>
            </a:r>
            <a:r>
              <a:rPr lang="en-US" sz="4900" dirty="0">
                <a:solidFill>
                  <a:schemeClr val="bg1"/>
                </a:solidFill>
                <a:latin typeface="Times New Roman" panose="02020603050405020304" pitchFamily="18" charset="0"/>
                <a:cs typeface="Times New Roman" panose="02020603050405020304" pitchFamily="18" charset="0"/>
              </a:rPr>
              <a:t>API and </a:t>
            </a:r>
            <a:r>
              <a:rPr lang="en-US" sz="4900" spc="-5" dirty="0">
                <a:solidFill>
                  <a:schemeClr val="bg1"/>
                </a:solidFill>
                <a:latin typeface="Times New Roman" panose="02020603050405020304" pitchFamily="18" charset="0"/>
                <a:cs typeface="Times New Roman" panose="02020603050405020304" pitchFamily="18" charset="0"/>
              </a:rPr>
              <a:t>web  scraping </a:t>
            </a:r>
            <a:r>
              <a:rPr lang="en-US" sz="4900" spc="-25" dirty="0">
                <a:solidFill>
                  <a:schemeClr val="bg1"/>
                </a:solidFill>
                <a:latin typeface="Times New Roman" panose="02020603050405020304" pitchFamily="18" charset="0"/>
                <a:cs typeface="Times New Roman" panose="02020603050405020304" pitchFamily="18" charset="0"/>
              </a:rPr>
              <a:t>data </a:t>
            </a:r>
            <a:r>
              <a:rPr lang="en-US" sz="4900" spc="-20" dirty="0">
                <a:solidFill>
                  <a:schemeClr val="bg1"/>
                </a:solidFill>
                <a:latin typeface="Times New Roman" panose="02020603050405020304" pitchFamily="18" charset="0"/>
                <a:cs typeface="Times New Roman" panose="02020603050405020304" pitchFamily="18" charset="0"/>
              </a:rPr>
              <a:t>from </a:t>
            </a:r>
            <a:r>
              <a:rPr lang="en-US" sz="4900" dirty="0">
                <a:solidFill>
                  <a:schemeClr val="bg1"/>
                </a:solidFill>
                <a:latin typeface="Times New Roman" panose="02020603050405020304" pitchFamily="18" charset="0"/>
                <a:cs typeface="Times New Roman" panose="02020603050405020304" pitchFamily="18" charset="0"/>
              </a:rPr>
              <a:t>a </a:t>
            </a:r>
            <a:r>
              <a:rPr lang="en-US" sz="4900" spc="-5" dirty="0">
                <a:solidFill>
                  <a:schemeClr val="bg1"/>
                </a:solidFill>
                <a:latin typeface="Times New Roman" panose="02020603050405020304" pitchFamily="18" charset="0"/>
                <a:cs typeface="Times New Roman" panose="02020603050405020304" pitchFamily="18" charset="0"/>
              </a:rPr>
              <a:t>table in </a:t>
            </a:r>
            <a:r>
              <a:rPr lang="en-US" sz="4900" dirty="0">
                <a:solidFill>
                  <a:schemeClr val="bg1"/>
                </a:solidFill>
                <a:latin typeface="Times New Roman" panose="02020603050405020304" pitchFamily="18" charset="0"/>
                <a:cs typeface="Times New Roman" panose="02020603050405020304" pitchFamily="18" charset="0"/>
              </a:rPr>
              <a:t>Space </a:t>
            </a:r>
            <a:r>
              <a:rPr lang="en-US" sz="4900" spc="-75" dirty="0">
                <a:solidFill>
                  <a:schemeClr val="bg1"/>
                </a:solidFill>
                <a:latin typeface="Times New Roman" panose="02020603050405020304" pitchFamily="18" charset="0"/>
                <a:cs typeface="Times New Roman" panose="02020603050405020304" pitchFamily="18" charset="0"/>
              </a:rPr>
              <a:t>X’s </a:t>
            </a:r>
            <a:r>
              <a:rPr lang="en-US" sz="4900" dirty="0">
                <a:solidFill>
                  <a:schemeClr val="bg1"/>
                </a:solidFill>
                <a:latin typeface="Times New Roman" panose="02020603050405020304" pitchFamily="18" charset="0"/>
                <a:cs typeface="Times New Roman" panose="02020603050405020304" pitchFamily="18" charset="0"/>
              </a:rPr>
              <a:t>Wikipedia</a:t>
            </a:r>
            <a:r>
              <a:rPr lang="en-US" sz="4900" spc="-100" dirty="0">
                <a:solidFill>
                  <a:schemeClr val="bg1"/>
                </a:solidFill>
                <a:latin typeface="Times New Roman" panose="02020603050405020304" pitchFamily="18" charset="0"/>
                <a:cs typeface="Times New Roman" panose="02020603050405020304" pitchFamily="18" charset="0"/>
              </a:rPr>
              <a:t> </a:t>
            </a:r>
            <a:r>
              <a:rPr lang="en-US" sz="4900" spc="-45" dirty="0">
                <a:solidFill>
                  <a:schemeClr val="bg1"/>
                </a:solidFill>
                <a:latin typeface="Times New Roman" panose="02020603050405020304" pitchFamily="18" charset="0"/>
                <a:cs typeface="Times New Roman" panose="02020603050405020304" pitchFamily="18" charset="0"/>
              </a:rPr>
              <a:t>entry.</a:t>
            </a:r>
            <a:endParaRPr lang="en-US" sz="49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1145"/>
              </a:spcBef>
              <a:buNone/>
            </a:pPr>
            <a:r>
              <a:rPr lang="en-US" sz="4900" b="1" u="heavy" dirty="0">
                <a:solidFill>
                  <a:schemeClr val="bg1"/>
                </a:solidFill>
                <a:uFill>
                  <a:solidFill>
                    <a:srgbClr val="404040"/>
                  </a:solidFill>
                </a:uFill>
                <a:latin typeface="Times New Roman" panose="02020603050405020304" pitchFamily="18" charset="0"/>
                <a:cs typeface="Times New Roman" panose="02020603050405020304" pitchFamily="18" charset="0"/>
              </a:rPr>
              <a:t>Space X API </a:t>
            </a:r>
            <a:r>
              <a:rPr lang="en-US" sz="4900" b="1" u="heavy" spc="-25" dirty="0">
                <a:solidFill>
                  <a:schemeClr val="bg1"/>
                </a:solidFill>
                <a:uFill>
                  <a:solidFill>
                    <a:srgbClr val="404040"/>
                  </a:solidFill>
                </a:uFill>
                <a:latin typeface="Times New Roman" panose="02020603050405020304" pitchFamily="18" charset="0"/>
                <a:cs typeface="Times New Roman" panose="02020603050405020304" pitchFamily="18" charset="0"/>
              </a:rPr>
              <a:t>Data</a:t>
            </a:r>
            <a:r>
              <a:rPr lang="en-US" sz="4900" b="1" u="heavy" spc="-95" dirty="0">
                <a:solidFill>
                  <a:schemeClr val="bg1"/>
                </a:solidFill>
                <a:uFill>
                  <a:solidFill>
                    <a:srgbClr val="404040"/>
                  </a:solidFill>
                </a:uFill>
                <a:latin typeface="Times New Roman" panose="02020603050405020304" pitchFamily="18" charset="0"/>
                <a:cs typeface="Times New Roman" panose="02020603050405020304" pitchFamily="18" charset="0"/>
              </a:rPr>
              <a:t> </a:t>
            </a:r>
            <a:r>
              <a:rPr lang="en-US" sz="4900" b="1" u="heavy" spc="-5" dirty="0">
                <a:solidFill>
                  <a:schemeClr val="bg1"/>
                </a:solidFill>
                <a:uFill>
                  <a:solidFill>
                    <a:srgbClr val="404040"/>
                  </a:solidFill>
                </a:uFill>
                <a:latin typeface="Times New Roman" panose="02020603050405020304" pitchFamily="18" charset="0"/>
                <a:cs typeface="Times New Roman" panose="02020603050405020304" pitchFamily="18" charset="0"/>
              </a:rPr>
              <a:t>Columns:</a:t>
            </a:r>
            <a:endParaRPr lang="en-US" sz="4900" b="1" dirty="0">
              <a:solidFill>
                <a:schemeClr val="bg1"/>
              </a:solidFill>
              <a:latin typeface="Times New Roman" panose="02020603050405020304" pitchFamily="18" charset="0"/>
              <a:cs typeface="Times New Roman" panose="02020603050405020304" pitchFamily="18" charset="0"/>
            </a:endParaRPr>
          </a:p>
          <a:p>
            <a:pPr marL="12700">
              <a:lnSpc>
                <a:spcPts val="2300"/>
              </a:lnSpc>
              <a:spcBef>
                <a:spcPts val="1200"/>
              </a:spcBef>
            </a:pPr>
            <a:r>
              <a:rPr lang="en-US" sz="4900" spc="-30" dirty="0" err="1">
                <a:solidFill>
                  <a:schemeClr val="bg1"/>
                </a:solidFill>
                <a:latin typeface="Times New Roman" panose="02020603050405020304" pitchFamily="18" charset="0"/>
                <a:cs typeface="Times New Roman" panose="02020603050405020304" pitchFamily="18" charset="0"/>
              </a:rPr>
              <a:t>FlightNumber</a:t>
            </a:r>
            <a:r>
              <a:rPr lang="en-US" sz="4900" spc="-30" dirty="0">
                <a:solidFill>
                  <a:schemeClr val="bg1"/>
                </a:solidFill>
                <a:latin typeface="Times New Roman" panose="02020603050405020304" pitchFamily="18" charset="0"/>
                <a:cs typeface="Times New Roman" panose="02020603050405020304" pitchFamily="18" charset="0"/>
              </a:rPr>
              <a:t>, </a:t>
            </a:r>
            <a:r>
              <a:rPr lang="en-US" sz="4900" spc="-20" dirty="0">
                <a:solidFill>
                  <a:schemeClr val="bg1"/>
                </a:solidFill>
                <a:latin typeface="Times New Roman" panose="02020603050405020304" pitchFamily="18" charset="0"/>
                <a:cs typeface="Times New Roman" panose="02020603050405020304" pitchFamily="18" charset="0"/>
              </a:rPr>
              <a:t>Date, </a:t>
            </a:r>
            <a:r>
              <a:rPr lang="en-US" sz="4900" spc="-25" dirty="0" err="1">
                <a:solidFill>
                  <a:schemeClr val="bg1"/>
                </a:solidFill>
                <a:latin typeface="Times New Roman" panose="02020603050405020304" pitchFamily="18" charset="0"/>
                <a:cs typeface="Times New Roman" panose="02020603050405020304" pitchFamily="18" charset="0"/>
              </a:rPr>
              <a:t>BoosterVersion</a:t>
            </a:r>
            <a:r>
              <a:rPr lang="en-US" sz="4900" spc="-25" dirty="0">
                <a:solidFill>
                  <a:schemeClr val="bg1"/>
                </a:solidFill>
                <a:latin typeface="Times New Roman" panose="02020603050405020304" pitchFamily="18" charset="0"/>
                <a:cs typeface="Times New Roman" panose="02020603050405020304" pitchFamily="18" charset="0"/>
              </a:rPr>
              <a:t>, </a:t>
            </a:r>
            <a:r>
              <a:rPr lang="en-US" sz="4900" spc="-20" dirty="0" err="1">
                <a:solidFill>
                  <a:schemeClr val="bg1"/>
                </a:solidFill>
                <a:latin typeface="Times New Roman" panose="02020603050405020304" pitchFamily="18" charset="0"/>
                <a:cs typeface="Times New Roman" panose="02020603050405020304" pitchFamily="18" charset="0"/>
              </a:rPr>
              <a:t>PayloadMass</a:t>
            </a:r>
            <a:r>
              <a:rPr lang="en-US" sz="4900" spc="-20" dirty="0">
                <a:solidFill>
                  <a:schemeClr val="bg1"/>
                </a:solidFill>
                <a:latin typeface="Times New Roman" panose="02020603050405020304" pitchFamily="18" charset="0"/>
                <a:cs typeface="Times New Roman" panose="02020603050405020304" pitchFamily="18" charset="0"/>
              </a:rPr>
              <a:t>, </a:t>
            </a:r>
            <a:r>
              <a:rPr lang="en-US" sz="4900" spc="-5" dirty="0">
                <a:solidFill>
                  <a:schemeClr val="bg1"/>
                </a:solidFill>
                <a:latin typeface="Times New Roman" panose="02020603050405020304" pitchFamily="18" charset="0"/>
                <a:cs typeface="Times New Roman" panose="02020603050405020304" pitchFamily="18" charset="0"/>
              </a:rPr>
              <a:t>Orbit, </a:t>
            </a:r>
            <a:r>
              <a:rPr lang="en-US" sz="4900" spc="-5" dirty="0" err="1">
                <a:solidFill>
                  <a:schemeClr val="bg1"/>
                </a:solidFill>
                <a:latin typeface="Times New Roman" panose="02020603050405020304" pitchFamily="18" charset="0"/>
                <a:cs typeface="Times New Roman" panose="02020603050405020304" pitchFamily="18" charset="0"/>
              </a:rPr>
              <a:t>LaunchSite</a:t>
            </a:r>
            <a:r>
              <a:rPr lang="en-US" sz="4900" spc="-5" dirty="0">
                <a:solidFill>
                  <a:schemeClr val="bg1"/>
                </a:solidFill>
                <a:latin typeface="Times New Roman" panose="02020603050405020304" pitchFamily="18" charset="0"/>
                <a:cs typeface="Times New Roman" panose="02020603050405020304" pitchFamily="18" charset="0"/>
              </a:rPr>
              <a:t>, </a:t>
            </a:r>
            <a:r>
              <a:rPr lang="en-US" sz="4900" spc="-15" dirty="0">
                <a:solidFill>
                  <a:schemeClr val="bg1"/>
                </a:solidFill>
                <a:latin typeface="Times New Roman" panose="02020603050405020304" pitchFamily="18" charset="0"/>
                <a:cs typeface="Times New Roman" panose="02020603050405020304" pitchFamily="18" charset="0"/>
              </a:rPr>
              <a:t>Outcome, </a:t>
            </a:r>
            <a:r>
              <a:rPr lang="en-US" sz="4900" spc="-5" dirty="0">
                <a:solidFill>
                  <a:schemeClr val="bg1"/>
                </a:solidFill>
                <a:latin typeface="Times New Roman" panose="02020603050405020304" pitchFamily="18" charset="0"/>
                <a:cs typeface="Times New Roman" panose="02020603050405020304" pitchFamily="18" charset="0"/>
              </a:rPr>
              <a:t>Flights,</a:t>
            </a:r>
            <a:r>
              <a:rPr lang="en-US" sz="4900" spc="55" dirty="0">
                <a:solidFill>
                  <a:schemeClr val="bg1"/>
                </a:solidFill>
                <a:latin typeface="Times New Roman" panose="02020603050405020304" pitchFamily="18" charset="0"/>
                <a:cs typeface="Times New Roman" panose="02020603050405020304" pitchFamily="18" charset="0"/>
              </a:rPr>
              <a:t> </a:t>
            </a:r>
            <a:r>
              <a:rPr lang="en-US" sz="4900" dirty="0" err="1">
                <a:solidFill>
                  <a:schemeClr val="bg1"/>
                </a:solidFill>
                <a:latin typeface="Times New Roman" panose="02020603050405020304" pitchFamily="18" charset="0"/>
                <a:cs typeface="Times New Roman" panose="02020603050405020304" pitchFamily="18" charset="0"/>
              </a:rPr>
              <a:t>GridFins</a:t>
            </a:r>
            <a:r>
              <a:rPr lang="en-US" sz="4900" dirty="0">
                <a:solidFill>
                  <a:schemeClr val="bg1"/>
                </a:solidFill>
                <a:latin typeface="Times New Roman" panose="02020603050405020304" pitchFamily="18" charset="0"/>
                <a:cs typeface="Times New Roman" panose="02020603050405020304" pitchFamily="18" charset="0"/>
              </a:rPr>
              <a:t>, </a:t>
            </a:r>
            <a:r>
              <a:rPr lang="en-US" sz="4900" spc="-5" dirty="0">
                <a:solidFill>
                  <a:schemeClr val="bg1"/>
                </a:solidFill>
                <a:latin typeface="Times New Roman" panose="02020603050405020304" pitchFamily="18" charset="0"/>
                <a:cs typeface="Times New Roman" panose="02020603050405020304" pitchFamily="18" charset="0"/>
              </a:rPr>
              <a:t>Reused, Legs, </a:t>
            </a:r>
            <a:r>
              <a:rPr lang="en-US" sz="4900" spc="-10" dirty="0" err="1">
                <a:solidFill>
                  <a:schemeClr val="bg1"/>
                </a:solidFill>
                <a:latin typeface="Times New Roman" panose="02020603050405020304" pitchFamily="18" charset="0"/>
                <a:cs typeface="Times New Roman" panose="02020603050405020304" pitchFamily="18" charset="0"/>
              </a:rPr>
              <a:t>LandingPad</a:t>
            </a:r>
            <a:r>
              <a:rPr lang="en-US" sz="4900" spc="-10" dirty="0">
                <a:solidFill>
                  <a:schemeClr val="bg1"/>
                </a:solidFill>
                <a:latin typeface="Times New Roman" panose="02020603050405020304" pitchFamily="18" charset="0"/>
                <a:cs typeface="Times New Roman" panose="02020603050405020304" pitchFamily="18" charset="0"/>
              </a:rPr>
              <a:t>, </a:t>
            </a:r>
            <a:r>
              <a:rPr lang="en-US" sz="4900" dirty="0">
                <a:solidFill>
                  <a:schemeClr val="bg1"/>
                </a:solidFill>
                <a:latin typeface="Times New Roman" panose="02020603050405020304" pitchFamily="18" charset="0"/>
                <a:cs typeface="Times New Roman" panose="02020603050405020304" pitchFamily="18" charset="0"/>
              </a:rPr>
              <a:t>Block, </a:t>
            </a:r>
            <a:r>
              <a:rPr lang="en-US" sz="4900" spc="-10" dirty="0" err="1">
                <a:solidFill>
                  <a:schemeClr val="bg1"/>
                </a:solidFill>
                <a:latin typeface="Times New Roman" panose="02020603050405020304" pitchFamily="18" charset="0"/>
                <a:cs typeface="Times New Roman" panose="02020603050405020304" pitchFamily="18" charset="0"/>
              </a:rPr>
              <a:t>ReusedCount</a:t>
            </a:r>
            <a:r>
              <a:rPr lang="en-US" sz="4900" spc="-10" dirty="0">
                <a:solidFill>
                  <a:schemeClr val="bg1"/>
                </a:solidFill>
                <a:latin typeface="Times New Roman" panose="02020603050405020304" pitchFamily="18" charset="0"/>
                <a:cs typeface="Times New Roman" panose="02020603050405020304" pitchFamily="18" charset="0"/>
              </a:rPr>
              <a:t>, </a:t>
            </a:r>
            <a:r>
              <a:rPr lang="en-US" sz="4900" spc="-5" dirty="0">
                <a:solidFill>
                  <a:schemeClr val="bg1"/>
                </a:solidFill>
                <a:latin typeface="Times New Roman" panose="02020603050405020304" pitchFamily="18" charset="0"/>
                <a:cs typeface="Times New Roman" panose="02020603050405020304" pitchFamily="18" charset="0"/>
              </a:rPr>
              <a:t>Serial, Longitude,</a:t>
            </a:r>
            <a:r>
              <a:rPr lang="en-US" sz="4900" spc="-229" dirty="0">
                <a:solidFill>
                  <a:schemeClr val="bg1"/>
                </a:solidFill>
                <a:latin typeface="Times New Roman" panose="02020603050405020304" pitchFamily="18" charset="0"/>
                <a:cs typeface="Times New Roman" panose="02020603050405020304" pitchFamily="18" charset="0"/>
              </a:rPr>
              <a:t> </a:t>
            </a:r>
            <a:r>
              <a:rPr lang="en-US" sz="4900" spc="-5" dirty="0">
                <a:solidFill>
                  <a:schemeClr val="bg1"/>
                </a:solidFill>
                <a:latin typeface="Times New Roman" panose="02020603050405020304" pitchFamily="18" charset="0"/>
                <a:cs typeface="Times New Roman" panose="02020603050405020304" pitchFamily="18" charset="0"/>
              </a:rPr>
              <a:t>Latitude</a:t>
            </a:r>
            <a:endParaRPr lang="en-US" sz="4900" dirty="0">
              <a:solidFill>
                <a:schemeClr val="bg1"/>
              </a:solidFill>
              <a:latin typeface="Times New Roman" panose="02020603050405020304" pitchFamily="18" charset="0"/>
              <a:cs typeface="Times New Roman" panose="02020603050405020304" pitchFamily="18" charset="0"/>
            </a:endParaRPr>
          </a:p>
          <a:p>
            <a:pPr marL="0" indent="0">
              <a:lnSpc>
                <a:spcPct val="100000"/>
              </a:lnSpc>
              <a:spcBef>
                <a:spcPts val="1105"/>
              </a:spcBef>
              <a:buNone/>
            </a:pPr>
            <a:r>
              <a:rPr lang="en-US" sz="4900" b="1" u="heavy" dirty="0">
                <a:solidFill>
                  <a:schemeClr val="bg1"/>
                </a:solidFill>
                <a:uFill>
                  <a:solidFill>
                    <a:srgbClr val="404040"/>
                  </a:solidFill>
                </a:uFill>
                <a:latin typeface="Times New Roman" panose="02020603050405020304" pitchFamily="18" charset="0"/>
                <a:cs typeface="Times New Roman" panose="02020603050405020304" pitchFamily="18" charset="0"/>
              </a:rPr>
              <a:t>Wikipedia </a:t>
            </a:r>
            <a:r>
              <a:rPr lang="en-US" sz="4900" b="1" u="heavy" spc="-25" dirty="0" err="1">
                <a:solidFill>
                  <a:schemeClr val="bg1"/>
                </a:solidFill>
                <a:uFill>
                  <a:solidFill>
                    <a:srgbClr val="404040"/>
                  </a:solidFill>
                </a:uFill>
                <a:latin typeface="Times New Roman" panose="02020603050405020304" pitchFamily="18" charset="0"/>
                <a:cs typeface="Times New Roman" panose="02020603050405020304" pitchFamily="18" charset="0"/>
              </a:rPr>
              <a:t>Webscrape</a:t>
            </a:r>
            <a:r>
              <a:rPr lang="en-US" sz="4900" b="1" u="heavy" spc="-25" dirty="0">
                <a:solidFill>
                  <a:schemeClr val="bg1"/>
                </a:solidFill>
                <a:uFill>
                  <a:solidFill>
                    <a:srgbClr val="404040"/>
                  </a:solidFill>
                </a:uFill>
                <a:latin typeface="Times New Roman" panose="02020603050405020304" pitchFamily="18" charset="0"/>
                <a:cs typeface="Times New Roman" panose="02020603050405020304" pitchFamily="18" charset="0"/>
              </a:rPr>
              <a:t> Data</a:t>
            </a:r>
            <a:r>
              <a:rPr lang="en-US" sz="4900" b="1" u="heavy" spc="-125" dirty="0">
                <a:solidFill>
                  <a:schemeClr val="bg1"/>
                </a:solidFill>
                <a:uFill>
                  <a:solidFill>
                    <a:srgbClr val="404040"/>
                  </a:solidFill>
                </a:uFill>
                <a:latin typeface="Times New Roman" panose="02020603050405020304" pitchFamily="18" charset="0"/>
                <a:cs typeface="Times New Roman" panose="02020603050405020304" pitchFamily="18" charset="0"/>
              </a:rPr>
              <a:t> </a:t>
            </a:r>
            <a:r>
              <a:rPr lang="en-US" sz="4900" b="1" u="heavy" spc="-5" dirty="0">
                <a:solidFill>
                  <a:schemeClr val="bg1"/>
                </a:solidFill>
                <a:uFill>
                  <a:solidFill>
                    <a:srgbClr val="404040"/>
                  </a:solidFill>
                </a:uFill>
                <a:latin typeface="Times New Roman" panose="02020603050405020304" pitchFamily="18" charset="0"/>
                <a:cs typeface="Times New Roman" panose="02020603050405020304" pitchFamily="18" charset="0"/>
              </a:rPr>
              <a:t>Columns:</a:t>
            </a:r>
            <a:endParaRPr lang="en-US" sz="4900" b="1" dirty="0">
              <a:solidFill>
                <a:schemeClr val="bg1"/>
              </a:solidFill>
              <a:latin typeface="Times New Roman" panose="02020603050405020304" pitchFamily="18" charset="0"/>
              <a:cs typeface="Times New Roman" panose="02020603050405020304" pitchFamily="18" charset="0"/>
            </a:endParaRPr>
          </a:p>
          <a:p>
            <a:pPr marL="12700" marR="837565">
              <a:lnSpc>
                <a:spcPts val="2200"/>
              </a:lnSpc>
              <a:spcBef>
                <a:spcPts val="1440"/>
              </a:spcBef>
            </a:pPr>
            <a:r>
              <a:rPr lang="en-US" sz="4900" spc="-15" dirty="0">
                <a:solidFill>
                  <a:schemeClr val="bg1"/>
                </a:solidFill>
                <a:latin typeface="Times New Roman" panose="02020603050405020304" pitchFamily="18" charset="0"/>
                <a:cs typeface="Times New Roman" panose="02020603050405020304" pitchFamily="18" charset="0"/>
              </a:rPr>
              <a:t>Flight </a:t>
            </a:r>
            <a:r>
              <a:rPr lang="en-US" sz="4900" dirty="0">
                <a:solidFill>
                  <a:schemeClr val="bg1"/>
                </a:solidFill>
                <a:latin typeface="Times New Roman" panose="02020603050405020304" pitchFamily="18" charset="0"/>
                <a:cs typeface="Times New Roman" panose="02020603050405020304" pitchFamily="18" charset="0"/>
              </a:rPr>
              <a:t>No., </a:t>
            </a:r>
            <a:r>
              <a:rPr lang="en-US" sz="4900" spc="-5" dirty="0">
                <a:solidFill>
                  <a:schemeClr val="bg1"/>
                </a:solidFill>
                <a:latin typeface="Times New Roman" panose="02020603050405020304" pitchFamily="18" charset="0"/>
                <a:cs typeface="Times New Roman" panose="02020603050405020304" pitchFamily="18" charset="0"/>
              </a:rPr>
              <a:t>Launch </a:t>
            </a:r>
            <a:r>
              <a:rPr lang="en-US" sz="4900" spc="-20" dirty="0">
                <a:solidFill>
                  <a:schemeClr val="bg1"/>
                </a:solidFill>
                <a:latin typeface="Times New Roman" panose="02020603050405020304" pitchFamily="18" charset="0"/>
                <a:cs typeface="Times New Roman" panose="02020603050405020304" pitchFamily="18" charset="0"/>
              </a:rPr>
              <a:t>site, </a:t>
            </a:r>
            <a:r>
              <a:rPr lang="en-US" sz="4900" spc="-25" dirty="0">
                <a:solidFill>
                  <a:schemeClr val="bg1"/>
                </a:solidFill>
                <a:latin typeface="Times New Roman" panose="02020603050405020304" pitchFamily="18" charset="0"/>
                <a:cs typeface="Times New Roman" panose="02020603050405020304" pitchFamily="18" charset="0"/>
              </a:rPr>
              <a:t>Payload, </a:t>
            </a:r>
            <a:r>
              <a:rPr lang="en-US" sz="4900" spc="-20" dirty="0" err="1">
                <a:solidFill>
                  <a:schemeClr val="bg1"/>
                </a:solidFill>
                <a:latin typeface="Times New Roman" panose="02020603050405020304" pitchFamily="18" charset="0"/>
                <a:cs typeface="Times New Roman" panose="02020603050405020304" pitchFamily="18" charset="0"/>
              </a:rPr>
              <a:t>PayloadMass</a:t>
            </a:r>
            <a:r>
              <a:rPr lang="en-US" sz="4900" spc="-20" dirty="0">
                <a:solidFill>
                  <a:schemeClr val="bg1"/>
                </a:solidFill>
                <a:latin typeface="Times New Roman" panose="02020603050405020304" pitchFamily="18" charset="0"/>
                <a:cs typeface="Times New Roman" panose="02020603050405020304" pitchFamily="18" charset="0"/>
              </a:rPr>
              <a:t>, </a:t>
            </a:r>
            <a:r>
              <a:rPr lang="en-US" sz="4900" spc="-5" dirty="0">
                <a:solidFill>
                  <a:schemeClr val="bg1"/>
                </a:solidFill>
                <a:latin typeface="Times New Roman" panose="02020603050405020304" pitchFamily="18" charset="0"/>
                <a:cs typeface="Times New Roman" panose="02020603050405020304" pitchFamily="18" charset="0"/>
              </a:rPr>
              <a:t>Orbit, </a:t>
            </a:r>
            <a:r>
              <a:rPr lang="en-US" sz="4900" spc="-60" dirty="0">
                <a:solidFill>
                  <a:schemeClr val="bg1"/>
                </a:solidFill>
                <a:latin typeface="Times New Roman" panose="02020603050405020304" pitchFamily="18" charset="0"/>
                <a:cs typeface="Times New Roman" panose="02020603050405020304" pitchFamily="18" charset="0"/>
              </a:rPr>
              <a:t>Customer, </a:t>
            </a:r>
            <a:r>
              <a:rPr lang="en-US" sz="4900" spc="-5" dirty="0">
                <a:solidFill>
                  <a:schemeClr val="bg1"/>
                </a:solidFill>
                <a:latin typeface="Times New Roman" panose="02020603050405020304" pitchFamily="18" charset="0"/>
                <a:cs typeface="Times New Roman" panose="02020603050405020304" pitchFamily="18" charset="0"/>
              </a:rPr>
              <a:t>Launch </a:t>
            </a:r>
            <a:r>
              <a:rPr lang="en-US" sz="4900" spc="-15" dirty="0">
                <a:solidFill>
                  <a:schemeClr val="bg1"/>
                </a:solidFill>
                <a:latin typeface="Times New Roman" panose="02020603050405020304" pitchFamily="18" charset="0"/>
                <a:cs typeface="Times New Roman" panose="02020603050405020304" pitchFamily="18" charset="0"/>
              </a:rPr>
              <a:t>outcome, </a:t>
            </a:r>
            <a:r>
              <a:rPr lang="en-US" sz="4900" spc="-45" dirty="0">
                <a:solidFill>
                  <a:schemeClr val="bg1"/>
                </a:solidFill>
                <a:latin typeface="Times New Roman" panose="02020603050405020304" pitchFamily="18" charset="0"/>
                <a:cs typeface="Times New Roman" panose="02020603050405020304" pitchFamily="18" charset="0"/>
              </a:rPr>
              <a:t>Version  </a:t>
            </a:r>
            <a:r>
              <a:rPr lang="en-US" sz="4900" spc="-60" dirty="0">
                <a:solidFill>
                  <a:schemeClr val="bg1"/>
                </a:solidFill>
                <a:latin typeface="Times New Roman" panose="02020603050405020304" pitchFamily="18" charset="0"/>
                <a:cs typeface="Times New Roman" panose="02020603050405020304" pitchFamily="18" charset="0"/>
              </a:rPr>
              <a:t>Booster, </a:t>
            </a:r>
            <a:r>
              <a:rPr lang="en-US" sz="4900" spc="-20" dirty="0">
                <a:solidFill>
                  <a:schemeClr val="bg1"/>
                </a:solidFill>
                <a:latin typeface="Times New Roman" panose="02020603050405020304" pitchFamily="18" charset="0"/>
                <a:cs typeface="Times New Roman" panose="02020603050405020304" pitchFamily="18" charset="0"/>
              </a:rPr>
              <a:t>Booster </a:t>
            </a:r>
            <a:r>
              <a:rPr lang="en-US" sz="4900" dirty="0">
                <a:solidFill>
                  <a:schemeClr val="bg1"/>
                </a:solidFill>
                <a:latin typeface="Times New Roman" panose="02020603050405020304" pitchFamily="18" charset="0"/>
                <a:cs typeface="Times New Roman" panose="02020603050405020304" pitchFamily="18" charset="0"/>
              </a:rPr>
              <a:t>landing, </a:t>
            </a:r>
            <a:r>
              <a:rPr lang="en-US" sz="4900" spc="-20" dirty="0">
                <a:solidFill>
                  <a:schemeClr val="bg1"/>
                </a:solidFill>
                <a:latin typeface="Times New Roman" panose="02020603050405020304" pitchFamily="18" charset="0"/>
                <a:cs typeface="Times New Roman" panose="02020603050405020304" pitchFamily="18" charset="0"/>
              </a:rPr>
              <a:t>Date,</a:t>
            </a:r>
            <a:r>
              <a:rPr lang="en-US" sz="4900" spc="40" dirty="0">
                <a:solidFill>
                  <a:schemeClr val="bg1"/>
                </a:solidFill>
                <a:latin typeface="Times New Roman" panose="02020603050405020304" pitchFamily="18" charset="0"/>
                <a:cs typeface="Times New Roman" panose="02020603050405020304" pitchFamily="18" charset="0"/>
              </a:rPr>
              <a:t> </a:t>
            </a:r>
            <a:r>
              <a:rPr lang="en-US" sz="4900" spc="-5" dirty="0">
                <a:solidFill>
                  <a:schemeClr val="bg1"/>
                </a:solidFill>
                <a:latin typeface="Times New Roman" panose="02020603050405020304" pitchFamily="18" charset="0"/>
                <a:cs typeface="Times New Roman" panose="02020603050405020304" pitchFamily="18" charset="0"/>
              </a:rPr>
              <a:t>Time</a:t>
            </a:r>
            <a:endParaRPr lang="en-US" sz="4900" dirty="0">
              <a:solidFill>
                <a:schemeClr val="bg1"/>
              </a:solidFill>
              <a:latin typeface="Times New Roman" panose="02020603050405020304" pitchFamily="18" charset="0"/>
              <a:cs typeface="Times New Roman" panose="02020603050405020304" pitchFamily="18" charset="0"/>
            </a:endParaRPr>
          </a:p>
          <a:p>
            <a:pPr>
              <a:lnSpc>
                <a:spcPct val="100000"/>
              </a:lnSpc>
              <a:spcBef>
                <a:spcPts val="1400"/>
              </a:spcBef>
            </a:pPr>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292772" y="423015"/>
            <a:ext cx="10003349"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Times New Roman" panose="02020603050405020304" pitchFamily="18" charset="0"/>
                <a:cs typeface="Times New Roman" panose="02020603050405020304" pitchFamily="18" charset="0"/>
              </a:rPr>
              <a:t>Data Collection – SpaceX API</a:t>
            </a:r>
          </a:p>
        </p:txBody>
      </p:sp>
      <p:sp>
        <p:nvSpPr>
          <p:cNvPr id="2" name="Rectangle 1">
            <a:extLst>
              <a:ext uri="{FF2B5EF4-FFF2-40B4-BE49-F238E27FC236}">
                <a16:creationId xmlns:a16="http://schemas.microsoft.com/office/drawing/2014/main" id="{19431812-7142-537A-0D34-FD9726FCC9AB}"/>
              </a:ext>
            </a:extLst>
          </p:cNvPr>
          <p:cNvSpPr/>
          <p:nvPr/>
        </p:nvSpPr>
        <p:spPr>
          <a:xfrm>
            <a:off x="4955058" y="1272745"/>
            <a:ext cx="1890584" cy="118624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Make GET response to SpaceX REST API</a:t>
            </a:r>
          </a:p>
        </p:txBody>
      </p:sp>
      <p:sp>
        <p:nvSpPr>
          <p:cNvPr id="7" name="Rectangle 6">
            <a:extLst>
              <a:ext uri="{FF2B5EF4-FFF2-40B4-BE49-F238E27FC236}">
                <a16:creationId xmlns:a16="http://schemas.microsoft.com/office/drawing/2014/main" id="{282489D6-B42B-CF42-3417-A1434DE2D907}"/>
              </a:ext>
            </a:extLst>
          </p:cNvPr>
          <p:cNvSpPr/>
          <p:nvPr/>
        </p:nvSpPr>
        <p:spPr>
          <a:xfrm>
            <a:off x="4955056" y="3075622"/>
            <a:ext cx="1890585" cy="1289221"/>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Convert response to .</a:t>
            </a:r>
            <a:r>
              <a:rPr lang="en-US" dirty="0" err="1">
                <a:solidFill>
                  <a:schemeClr val="bg1"/>
                </a:solidFill>
                <a:latin typeface="Times New Roman" panose="02020603050405020304" pitchFamily="18" charset="0"/>
                <a:cs typeface="Times New Roman" panose="02020603050405020304" pitchFamily="18" charset="0"/>
              </a:rPr>
              <a:t>json</a:t>
            </a:r>
            <a:r>
              <a:rPr lang="en-US" dirty="0">
                <a:solidFill>
                  <a:schemeClr val="bg1"/>
                </a:solidFill>
                <a:latin typeface="Times New Roman" panose="02020603050405020304" pitchFamily="18" charset="0"/>
                <a:cs typeface="Times New Roman" panose="02020603050405020304" pitchFamily="18" charset="0"/>
              </a:rPr>
              <a:t> file then to Pandas </a:t>
            </a:r>
            <a:r>
              <a:rPr lang="en-US" dirty="0" err="1">
                <a:solidFill>
                  <a:schemeClr val="bg1"/>
                </a:solidFill>
                <a:latin typeface="Times New Roman" panose="02020603050405020304" pitchFamily="18" charset="0"/>
                <a:cs typeface="Times New Roman" panose="02020603050405020304" pitchFamily="18" charset="0"/>
              </a:rPr>
              <a:t>DataFrame</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9AC57F29-706D-DCF0-883D-9A08D5310237}"/>
              </a:ext>
            </a:extLst>
          </p:cNvPr>
          <p:cNvSpPr/>
          <p:nvPr/>
        </p:nvSpPr>
        <p:spPr>
          <a:xfrm>
            <a:off x="4955056" y="5062149"/>
            <a:ext cx="1890585" cy="118624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Use custom logic to clean the data</a:t>
            </a:r>
          </a:p>
        </p:txBody>
      </p:sp>
      <p:sp>
        <p:nvSpPr>
          <p:cNvPr id="9" name="Rectangle 8">
            <a:extLst>
              <a:ext uri="{FF2B5EF4-FFF2-40B4-BE49-F238E27FC236}">
                <a16:creationId xmlns:a16="http://schemas.microsoft.com/office/drawing/2014/main" id="{85DE8831-C674-FDED-3617-3C87B324177F}"/>
              </a:ext>
            </a:extLst>
          </p:cNvPr>
          <p:cNvSpPr/>
          <p:nvPr/>
        </p:nvSpPr>
        <p:spPr>
          <a:xfrm>
            <a:off x="7576924" y="3075623"/>
            <a:ext cx="2104594" cy="1330824"/>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Create Pandas </a:t>
            </a:r>
            <a:r>
              <a:rPr lang="en-US" dirty="0" err="1">
                <a:solidFill>
                  <a:schemeClr val="bg1"/>
                </a:solidFill>
                <a:latin typeface="Times New Roman" panose="02020603050405020304" pitchFamily="18" charset="0"/>
                <a:cs typeface="Times New Roman" panose="02020603050405020304" pitchFamily="18" charset="0"/>
              </a:rPr>
              <a:t>DataFrame</a:t>
            </a:r>
            <a:r>
              <a:rPr lang="en-US" dirty="0">
                <a:solidFill>
                  <a:schemeClr val="bg1"/>
                </a:solidFill>
                <a:latin typeface="Times New Roman" panose="02020603050405020304" pitchFamily="18" charset="0"/>
                <a:cs typeface="Times New Roman" panose="02020603050405020304" pitchFamily="18" charset="0"/>
              </a:rPr>
              <a:t> form the constructed dictionary dataset</a:t>
            </a:r>
          </a:p>
        </p:txBody>
      </p:sp>
      <p:sp>
        <p:nvSpPr>
          <p:cNvPr id="10" name="Rectangle 9">
            <a:extLst>
              <a:ext uri="{FF2B5EF4-FFF2-40B4-BE49-F238E27FC236}">
                <a16:creationId xmlns:a16="http://schemas.microsoft.com/office/drawing/2014/main" id="{3889F4FE-1EE2-EB1A-49A6-28A7C59C1DE7}"/>
              </a:ext>
            </a:extLst>
          </p:cNvPr>
          <p:cNvSpPr/>
          <p:nvPr/>
        </p:nvSpPr>
        <p:spPr>
          <a:xfrm>
            <a:off x="7608120" y="5062149"/>
            <a:ext cx="2073398" cy="118624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Use list values in dictionary and construct dataset</a:t>
            </a:r>
          </a:p>
        </p:txBody>
      </p:sp>
      <p:sp>
        <p:nvSpPr>
          <p:cNvPr id="11" name="Rectangle 10">
            <a:extLst>
              <a:ext uri="{FF2B5EF4-FFF2-40B4-BE49-F238E27FC236}">
                <a16:creationId xmlns:a16="http://schemas.microsoft.com/office/drawing/2014/main" id="{A6E791FD-32B5-539C-E472-84A388EBFE92}"/>
              </a:ext>
            </a:extLst>
          </p:cNvPr>
          <p:cNvSpPr/>
          <p:nvPr/>
        </p:nvSpPr>
        <p:spPr>
          <a:xfrm>
            <a:off x="7567527" y="1265305"/>
            <a:ext cx="2104594" cy="118624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Filter data to only include Falcon 9 launches</a:t>
            </a:r>
          </a:p>
        </p:txBody>
      </p:sp>
      <p:sp>
        <p:nvSpPr>
          <p:cNvPr id="12" name="Rectangle 11">
            <a:extLst>
              <a:ext uri="{FF2B5EF4-FFF2-40B4-BE49-F238E27FC236}">
                <a16:creationId xmlns:a16="http://schemas.microsoft.com/office/drawing/2014/main" id="{F556A665-FAAD-01FB-31B7-FD4E6DDFFD83}"/>
              </a:ext>
            </a:extLst>
          </p:cNvPr>
          <p:cNvSpPr/>
          <p:nvPr/>
        </p:nvSpPr>
        <p:spPr>
          <a:xfrm>
            <a:off x="10263669" y="1272745"/>
            <a:ext cx="1760838" cy="118624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Reset the Flight Number column</a:t>
            </a:r>
          </a:p>
        </p:txBody>
      </p:sp>
      <p:sp>
        <p:nvSpPr>
          <p:cNvPr id="13" name="Rectangle 12">
            <a:extLst>
              <a:ext uri="{FF2B5EF4-FFF2-40B4-BE49-F238E27FC236}">
                <a16:creationId xmlns:a16="http://schemas.microsoft.com/office/drawing/2014/main" id="{52769E2B-BD14-165E-D39C-BD3DEF350A9E}"/>
              </a:ext>
            </a:extLst>
          </p:cNvPr>
          <p:cNvSpPr/>
          <p:nvPr/>
        </p:nvSpPr>
        <p:spPr>
          <a:xfrm>
            <a:off x="10276321" y="3088391"/>
            <a:ext cx="1760838" cy="1318056"/>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Replace missing values of </a:t>
            </a:r>
            <a:r>
              <a:rPr lang="en-US" dirty="0" err="1">
                <a:solidFill>
                  <a:schemeClr val="bg1"/>
                </a:solidFill>
                <a:latin typeface="Times New Roman" panose="02020603050405020304" pitchFamily="18" charset="0"/>
                <a:cs typeface="Times New Roman" panose="02020603050405020304" pitchFamily="18" charset="0"/>
              </a:rPr>
              <a:t>PayloadMass</a:t>
            </a:r>
            <a:r>
              <a:rPr lang="en-US" dirty="0">
                <a:solidFill>
                  <a:schemeClr val="bg1"/>
                </a:solidFill>
                <a:latin typeface="Times New Roman" panose="02020603050405020304" pitchFamily="18" charset="0"/>
                <a:cs typeface="Times New Roman" panose="02020603050405020304" pitchFamily="18" charset="0"/>
              </a:rPr>
              <a:t> with mean value</a:t>
            </a:r>
          </a:p>
        </p:txBody>
      </p:sp>
      <p:cxnSp>
        <p:nvCxnSpPr>
          <p:cNvPr id="15" name="Straight Connector 14">
            <a:extLst>
              <a:ext uri="{FF2B5EF4-FFF2-40B4-BE49-F238E27FC236}">
                <a16:creationId xmlns:a16="http://schemas.microsoft.com/office/drawing/2014/main" id="{30658156-843F-B9CE-6905-84B0AFDEB2F2}"/>
              </a:ext>
            </a:extLst>
          </p:cNvPr>
          <p:cNvCxnSpPr>
            <a:cxnSpLocks/>
            <a:stCxn id="2" idx="2"/>
            <a:endCxn id="7" idx="0"/>
          </p:cNvCxnSpPr>
          <p:nvPr/>
        </p:nvCxnSpPr>
        <p:spPr>
          <a:xfrm flipH="1">
            <a:off x="5900349" y="2458994"/>
            <a:ext cx="1" cy="616628"/>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AEB1B06-78E8-283E-0F90-02F55CE9BABF}"/>
              </a:ext>
            </a:extLst>
          </p:cNvPr>
          <p:cNvCxnSpPr>
            <a:stCxn id="7" idx="2"/>
            <a:endCxn id="8" idx="0"/>
          </p:cNvCxnSpPr>
          <p:nvPr/>
        </p:nvCxnSpPr>
        <p:spPr>
          <a:xfrm>
            <a:off x="5900349" y="4364843"/>
            <a:ext cx="0" cy="697306"/>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393E807-D770-96CD-A43A-5E678758754F}"/>
              </a:ext>
            </a:extLst>
          </p:cNvPr>
          <p:cNvCxnSpPr>
            <a:cxnSpLocks/>
            <a:stCxn id="8" idx="3"/>
            <a:endCxn id="10" idx="1"/>
          </p:cNvCxnSpPr>
          <p:nvPr/>
        </p:nvCxnSpPr>
        <p:spPr>
          <a:xfrm>
            <a:off x="6845641" y="5655274"/>
            <a:ext cx="762479" cy="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8655266-CF9F-F612-F830-6CA014515625}"/>
              </a:ext>
            </a:extLst>
          </p:cNvPr>
          <p:cNvCxnSpPr>
            <a:cxnSpLocks/>
            <a:stCxn id="9" idx="0"/>
            <a:endCxn id="11" idx="2"/>
          </p:cNvCxnSpPr>
          <p:nvPr/>
        </p:nvCxnSpPr>
        <p:spPr>
          <a:xfrm flipH="1" flipV="1">
            <a:off x="8619824" y="2451554"/>
            <a:ext cx="9397" cy="624069"/>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4FE0234-2792-87B8-DE2F-21EABFC243C5}"/>
              </a:ext>
            </a:extLst>
          </p:cNvPr>
          <p:cNvCxnSpPr>
            <a:cxnSpLocks/>
            <a:stCxn id="10" idx="0"/>
            <a:endCxn id="9" idx="2"/>
          </p:cNvCxnSpPr>
          <p:nvPr/>
        </p:nvCxnSpPr>
        <p:spPr>
          <a:xfrm flipH="1" flipV="1">
            <a:off x="8629221" y="4406447"/>
            <a:ext cx="15598" cy="65570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4C6E762-CCD6-652B-A194-BFEF0CBAE844}"/>
              </a:ext>
            </a:extLst>
          </p:cNvPr>
          <p:cNvCxnSpPr>
            <a:cxnSpLocks/>
            <a:stCxn id="11" idx="3"/>
            <a:endCxn id="12" idx="1"/>
          </p:cNvCxnSpPr>
          <p:nvPr/>
        </p:nvCxnSpPr>
        <p:spPr>
          <a:xfrm>
            <a:off x="9672121" y="1858430"/>
            <a:ext cx="591548" cy="744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BE6DE9F-FCCC-F7AA-CEFC-BF8F990F301C}"/>
              </a:ext>
            </a:extLst>
          </p:cNvPr>
          <p:cNvCxnSpPr>
            <a:cxnSpLocks/>
            <a:stCxn id="12" idx="2"/>
            <a:endCxn id="13" idx="0"/>
          </p:cNvCxnSpPr>
          <p:nvPr/>
        </p:nvCxnSpPr>
        <p:spPr>
          <a:xfrm>
            <a:off x="11144088" y="2458994"/>
            <a:ext cx="12652" cy="62939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8</a:t>
            </a:fld>
            <a:endParaRPr lang="en-US"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67552" y="2922494"/>
            <a:ext cx="3564685" cy="2681381"/>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Times New Roman" panose="02020603050405020304" pitchFamily="18" charset="0"/>
              <a:cs typeface="Times New Roman" panose="02020603050405020304" pitchFamily="18" charset="0"/>
            </a:endParaRPr>
          </a:p>
          <a:p>
            <a:pPr>
              <a:lnSpc>
                <a:spcPct val="100000"/>
              </a:lnSpc>
              <a:spcBef>
                <a:spcPts val="1400"/>
              </a:spcBef>
            </a:pPr>
            <a:r>
              <a:rPr lang="en-US" sz="3600" b="1" dirty="0">
                <a:solidFill>
                  <a:schemeClr val="accent3">
                    <a:lumMod val="25000"/>
                  </a:schemeClr>
                </a:solidFill>
                <a:latin typeface="Times New Roman" panose="02020603050405020304" pitchFamily="18" charset="0"/>
                <a:cs typeface="Times New Roman" panose="02020603050405020304" pitchFamily="18" charset="0"/>
              </a:rPr>
              <a:t>GitHub URL </a:t>
            </a:r>
          </a:p>
          <a:p>
            <a:pPr lvl="1">
              <a:lnSpc>
                <a:spcPct val="100000"/>
              </a:lnSpc>
              <a:spcBef>
                <a:spcPts val="1400"/>
              </a:spcBef>
            </a:pPr>
            <a:r>
              <a:rPr lang="en-US" sz="3200" b="1" dirty="0">
                <a:solidFill>
                  <a:srgbClr val="FF000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Webscraping</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Times New Roman" panose="02020603050405020304" pitchFamily="18" charset="0"/>
              <a:cs typeface="Times New Roman" panose="02020603050405020304" pitchFamily="18" charset="0"/>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224199" y="377362"/>
            <a:ext cx="1019779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solidFill>
                  <a:schemeClr val="bg1"/>
                </a:solidFill>
                <a:latin typeface="Times New Roman" panose="02020603050405020304" pitchFamily="18" charset="0"/>
                <a:cs typeface="Times New Roman" panose="02020603050405020304" pitchFamily="18" charset="0"/>
              </a:rPr>
              <a:t>Data Collection - Scraping</a:t>
            </a:r>
          </a:p>
        </p:txBody>
      </p:sp>
      <p:sp>
        <p:nvSpPr>
          <p:cNvPr id="18" name="Rectangle 17">
            <a:extLst>
              <a:ext uri="{FF2B5EF4-FFF2-40B4-BE49-F238E27FC236}">
                <a16:creationId xmlns:a16="http://schemas.microsoft.com/office/drawing/2014/main" id="{0B17374C-6961-07B2-AB6C-A72CCAF48ED0}"/>
              </a:ext>
            </a:extLst>
          </p:cNvPr>
          <p:cNvSpPr/>
          <p:nvPr/>
        </p:nvSpPr>
        <p:spPr>
          <a:xfrm>
            <a:off x="4091917" y="1240099"/>
            <a:ext cx="1840319" cy="118624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Request Wikipedia html from URL</a:t>
            </a:r>
          </a:p>
        </p:txBody>
      </p:sp>
      <p:sp>
        <p:nvSpPr>
          <p:cNvPr id="19" name="Rectangle 18">
            <a:extLst>
              <a:ext uri="{FF2B5EF4-FFF2-40B4-BE49-F238E27FC236}">
                <a16:creationId xmlns:a16="http://schemas.microsoft.com/office/drawing/2014/main" id="{5EC88EC7-C6F5-BCB4-87ED-2FA5F7B7FA91}"/>
              </a:ext>
            </a:extLst>
          </p:cNvPr>
          <p:cNvSpPr/>
          <p:nvPr/>
        </p:nvSpPr>
        <p:spPr>
          <a:xfrm>
            <a:off x="4091918" y="3104956"/>
            <a:ext cx="1844848" cy="1453791"/>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Save response to a variable</a:t>
            </a:r>
          </a:p>
        </p:txBody>
      </p:sp>
      <p:sp>
        <p:nvSpPr>
          <p:cNvPr id="20" name="Rectangle 19">
            <a:extLst>
              <a:ext uri="{FF2B5EF4-FFF2-40B4-BE49-F238E27FC236}">
                <a16:creationId xmlns:a16="http://schemas.microsoft.com/office/drawing/2014/main" id="{40BCB481-2DD5-3DD5-BE53-B26208B9AFDA}"/>
              </a:ext>
            </a:extLst>
          </p:cNvPr>
          <p:cNvSpPr/>
          <p:nvPr/>
        </p:nvSpPr>
        <p:spPr>
          <a:xfrm>
            <a:off x="4090505" y="5237352"/>
            <a:ext cx="1840318" cy="118624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Use </a:t>
            </a:r>
            <a:r>
              <a:rPr lang="en-US" dirty="0" err="1">
                <a:solidFill>
                  <a:schemeClr val="bg1"/>
                </a:solidFill>
                <a:latin typeface="Times New Roman" panose="02020603050405020304" pitchFamily="18" charset="0"/>
                <a:cs typeface="Times New Roman" panose="02020603050405020304" pitchFamily="18" charset="0"/>
              </a:rPr>
              <a:t>BeautifulSoup</a:t>
            </a:r>
            <a:r>
              <a:rPr lang="en-US" dirty="0">
                <a:solidFill>
                  <a:schemeClr val="bg1"/>
                </a:solidFill>
                <a:latin typeface="Times New Roman" panose="02020603050405020304" pitchFamily="18" charset="0"/>
                <a:cs typeface="Times New Roman" panose="02020603050405020304" pitchFamily="18" charset="0"/>
              </a:rPr>
              <a:t> html5lib Parser</a:t>
            </a:r>
          </a:p>
        </p:txBody>
      </p:sp>
      <p:sp>
        <p:nvSpPr>
          <p:cNvPr id="21" name="Rectangle 20">
            <a:extLst>
              <a:ext uri="{FF2B5EF4-FFF2-40B4-BE49-F238E27FC236}">
                <a16:creationId xmlns:a16="http://schemas.microsoft.com/office/drawing/2014/main" id="{095056D7-3998-DF7A-0848-449DFAB2506D}"/>
              </a:ext>
            </a:extLst>
          </p:cNvPr>
          <p:cNvSpPr/>
          <p:nvPr/>
        </p:nvSpPr>
        <p:spPr>
          <a:xfrm>
            <a:off x="6774077" y="5228465"/>
            <a:ext cx="2263953" cy="118624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Find all tables within HTML page</a:t>
            </a:r>
          </a:p>
        </p:txBody>
      </p:sp>
      <p:sp>
        <p:nvSpPr>
          <p:cNvPr id="22" name="Rectangle 21">
            <a:extLst>
              <a:ext uri="{FF2B5EF4-FFF2-40B4-BE49-F238E27FC236}">
                <a16:creationId xmlns:a16="http://schemas.microsoft.com/office/drawing/2014/main" id="{0F3FBF04-4891-BB0D-3E11-D9AB3A4C4C40}"/>
              </a:ext>
            </a:extLst>
          </p:cNvPr>
          <p:cNvSpPr/>
          <p:nvPr/>
        </p:nvSpPr>
        <p:spPr>
          <a:xfrm>
            <a:off x="6774078" y="3104954"/>
            <a:ext cx="2271310" cy="1453793"/>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Collect all column header from the tables within the HTML page</a:t>
            </a:r>
          </a:p>
        </p:txBody>
      </p:sp>
      <p:sp>
        <p:nvSpPr>
          <p:cNvPr id="23" name="Rectangle 22">
            <a:extLst>
              <a:ext uri="{FF2B5EF4-FFF2-40B4-BE49-F238E27FC236}">
                <a16:creationId xmlns:a16="http://schemas.microsoft.com/office/drawing/2014/main" id="{35B44C6D-96B1-EF7E-DEC1-F80A358514F9}"/>
              </a:ext>
            </a:extLst>
          </p:cNvPr>
          <p:cNvSpPr/>
          <p:nvPr/>
        </p:nvSpPr>
        <p:spPr>
          <a:xfrm>
            <a:off x="6774077" y="1248987"/>
            <a:ext cx="2271309" cy="118624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Iterate table cells to extract data to dictionary</a:t>
            </a:r>
          </a:p>
        </p:txBody>
      </p:sp>
      <p:sp>
        <p:nvSpPr>
          <p:cNvPr id="24" name="Rectangle 23">
            <a:extLst>
              <a:ext uri="{FF2B5EF4-FFF2-40B4-BE49-F238E27FC236}">
                <a16:creationId xmlns:a16="http://schemas.microsoft.com/office/drawing/2014/main" id="{A0AD40BD-5B1B-B0FB-A524-C0C2B218019F}"/>
              </a:ext>
            </a:extLst>
          </p:cNvPr>
          <p:cNvSpPr/>
          <p:nvPr/>
        </p:nvSpPr>
        <p:spPr>
          <a:xfrm>
            <a:off x="9887228" y="1240099"/>
            <a:ext cx="2052982" cy="1255255"/>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Use the column names as keys in dictionary</a:t>
            </a:r>
          </a:p>
        </p:txBody>
      </p:sp>
      <p:sp>
        <p:nvSpPr>
          <p:cNvPr id="25" name="Rectangle 24">
            <a:extLst>
              <a:ext uri="{FF2B5EF4-FFF2-40B4-BE49-F238E27FC236}">
                <a16:creationId xmlns:a16="http://schemas.microsoft.com/office/drawing/2014/main" id="{3FE8DA65-C253-827D-3AD6-896DC6E440B0}"/>
              </a:ext>
            </a:extLst>
          </p:cNvPr>
          <p:cNvSpPr/>
          <p:nvPr/>
        </p:nvSpPr>
        <p:spPr>
          <a:xfrm>
            <a:off x="9882700" y="3104954"/>
            <a:ext cx="2057509" cy="1453793"/>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Times New Roman" panose="02020603050405020304" pitchFamily="18" charset="0"/>
                <a:cs typeface="Times New Roman" panose="02020603050405020304" pitchFamily="18" charset="0"/>
              </a:rPr>
              <a:t>Convert the dictionary to Pandas </a:t>
            </a:r>
            <a:r>
              <a:rPr lang="en-US" dirty="0" err="1">
                <a:solidFill>
                  <a:schemeClr val="bg1"/>
                </a:solidFill>
                <a:latin typeface="Times New Roman" panose="02020603050405020304" pitchFamily="18" charset="0"/>
                <a:cs typeface="Times New Roman" panose="02020603050405020304" pitchFamily="18" charset="0"/>
              </a:rPr>
              <a:t>DataFrame</a:t>
            </a:r>
            <a:r>
              <a:rPr lang="en-US" dirty="0">
                <a:solidFill>
                  <a:schemeClr val="bg1"/>
                </a:solidFill>
                <a:latin typeface="Times New Roman" panose="02020603050405020304" pitchFamily="18" charset="0"/>
                <a:cs typeface="Times New Roman" panose="02020603050405020304" pitchFamily="18" charset="0"/>
              </a:rPr>
              <a:t> for export</a:t>
            </a:r>
          </a:p>
        </p:txBody>
      </p:sp>
      <p:cxnSp>
        <p:nvCxnSpPr>
          <p:cNvPr id="7" name="Straight Connector 6">
            <a:extLst>
              <a:ext uri="{FF2B5EF4-FFF2-40B4-BE49-F238E27FC236}">
                <a16:creationId xmlns:a16="http://schemas.microsoft.com/office/drawing/2014/main" id="{18E3B41A-3654-C30A-CCB9-00D670A2372B}"/>
              </a:ext>
            </a:extLst>
          </p:cNvPr>
          <p:cNvCxnSpPr>
            <a:cxnSpLocks/>
            <a:stCxn id="18" idx="2"/>
            <a:endCxn id="19" idx="0"/>
          </p:cNvCxnSpPr>
          <p:nvPr/>
        </p:nvCxnSpPr>
        <p:spPr>
          <a:xfrm>
            <a:off x="5012077" y="2426348"/>
            <a:ext cx="2265" cy="678608"/>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F2EE1F6-AE52-C4B2-6941-6879A767DB49}"/>
              </a:ext>
            </a:extLst>
          </p:cNvPr>
          <p:cNvCxnSpPr>
            <a:stCxn id="19" idx="2"/>
            <a:endCxn id="20" idx="0"/>
          </p:cNvCxnSpPr>
          <p:nvPr/>
        </p:nvCxnSpPr>
        <p:spPr>
          <a:xfrm flipH="1">
            <a:off x="5010664" y="4558747"/>
            <a:ext cx="3678" cy="678605"/>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804DBC8-2241-67FD-B780-51A81BC2FD69}"/>
              </a:ext>
            </a:extLst>
          </p:cNvPr>
          <p:cNvCxnSpPr>
            <a:cxnSpLocks/>
            <a:stCxn id="20" idx="3"/>
            <a:endCxn id="21" idx="1"/>
          </p:cNvCxnSpPr>
          <p:nvPr/>
        </p:nvCxnSpPr>
        <p:spPr>
          <a:xfrm flipV="1">
            <a:off x="5930823" y="5821590"/>
            <a:ext cx="843254" cy="8887"/>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72C94F6-4696-71B1-0DD3-FF189C74F7FB}"/>
              </a:ext>
            </a:extLst>
          </p:cNvPr>
          <p:cNvCxnSpPr>
            <a:stCxn id="21" idx="0"/>
            <a:endCxn id="22" idx="2"/>
          </p:cNvCxnSpPr>
          <p:nvPr/>
        </p:nvCxnSpPr>
        <p:spPr>
          <a:xfrm flipV="1">
            <a:off x="7906054" y="4558747"/>
            <a:ext cx="3679" cy="669718"/>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D1A86FB-0EE9-B0D5-EDBE-BBA1F50D566F}"/>
              </a:ext>
            </a:extLst>
          </p:cNvPr>
          <p:cNvCxnSpPr>
            <a:stCxn id="22" idx="0"/>
            <a:endCxn id="23" idx="2"/>
          </p:cNvCxnSpPr>
          <p:nvPr/>
        </p:nvCxnSpPr>
        <p:spPr>
          <a:xfrm flipH="1" flipV="1">
            <a:off x="7909732" y="2435236"/>
            <a:ext cx="1" cy="669718"/>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E5E79EF-430D-11A8-5209-707656711477}"/>
              </a:ext>
            </a:extLst>
          </p:cNvPr>
          <p:cNvCxnSpPr>
            <a:cxnSpLocks/>
            <a:stCxn id="23" idx="3"/>
            <a:endCxn id="24" idx="1"/>
          </p:cNvCxnSpPr>
          <p:nvPr/>
        </p:nvCxnSpPr>
        <p:spPr>
          <a:xfrm>
            <a:off x="9045386" y="1842112"/>
            <a:ext cx="841842" cy="2561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E238EC2-59B9-51EC-7C20-3ABE05A75833}"/>
              </a:ext>
            </a:extLst>
          </p:cNvPr>
          <p:cNvCxnSpPr>
            <a:cxnSpLocks/>
            <a:stCxn id="24" idx="2"/>
            <a:endCxn id="25" idx="0"/>
          </p:cNvCxnSpPr>
          <p:nvPr/>
        </p:nvCxnSpPr>
        <p:spPr>
          <a:xfrm flipH="1">
            <a:off x="10911455" y="2495354"/>
            <a:ext cx="2264" cy="6096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solidFill>
                  <a:schemeClr val="bg1"/>
                </a:solidFill>
                <a:latin typeface="Times New Roman" panose="02020603050405020304" pitchFamily="18" charset="0"/>
                <a:cs typeface="Times New Roman" panose="02020603050405020304" pitchFamily="18" charset="0"/>
              </a:rPr>
              <a:t>9</a:t>
            </a:fld>
            <a:endParaRPr lang="en-US">
              <a:solidFill>
                <a:schemeClr val="bg1"/>
              </a:solidFill>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8958"/>
            <a:ext cx="10515600" cy="5599042"/>
          </a:xfrm>
          <a:prstGeom prst="rect">
            <a:avLst/>
          </a:prstGeom>
        </p:spPr>
        <p:txBody>
          <a:bodyPr>
            <a:normAutofit/>
          </a:bodyPr>
          <a:lstStyle/>
          <a:p>
            <a:pPr marL="16510">
              <a:lnSpc>
                <a:spcPct val="100000"/>
              </a:lnSpc>
              <a:spcBef>
                <a:spcPts val="1280"/>
              </a:spcBef>
            </a:pPr>
            <a:r>
              <a:rPr lang="en-US" sz="2400" spc="-15" dirty="0">
                <a:solidFill>
                  <a:schemeClr val="bg1"/>
                </a:solidFill>
                <a:latin typeface="Times New Roman" panose="02020603050405020304" pitchFamily="18" charset="0"/>
                <a:cs typeface="Times New Roman" panose="02020603050405020304" pitchFamily="18" charset="0"/>
              </a:rPr>
              <a:t>Create </a:t>
            </a:r>
            <a:r>
              <a:rPr lang="en-US" sz="2400" dirty="0">
                <a:solidFill>
                  <a:schemeClr val="bg1"/>
                </a:solidFill>
                <a:latin typeface="Times New Roman" panose="02020603050405020304" pitchFamily="18" charset="0"/>
                <a:cs typeface="Times New Roman" panose="02020603050405020304" pitchFamily="18" charset="0"/>
              </a:rPr>
              <a:t>a </a:t>
            </a:r>
            <a:r>
              <a:rPr lang="en-US" sz="2400" spc="-5" dirty="0">
                <a:solidFill>
                  <a:schemeClr val="bg1"/>
                </a:solidFill>
                <a:latin typeface="Times New Roman" panose="02020603050405020304" pitchFamily="18" charset="0"/>
                <a:cs typeface="Times New Roman" panose="02020603050405020304" pitchFamily="18" charset="0"/>
              </a:rPr>
              <a:t>training label </a:t>
            </a:r>
            <a:r>
              <a:rPr lang="en-US" sz="2400" dirty="0">
                <a:solidFill>
                  <a:schemeClr val="bg1"/>
                </a:solidFill>
                <a:latin typeface="Times New Roman" panose="02020603050405020304" pitchFamily="18" charset="0"/>
                <a:cs typeface="Times New Roman" panose="02020603050405020304" pitchFamily="18" charset="0"/>
              </a:rPr>
              <a:t>with </a:t>
            </a:r>
            <a:r>
              <a:rPr lang="en-US" sz="2400" spc="-5" dirty="0">
                <a:solidFill>
                  <a:schemeClr val="bg1"/>
                </a:solidFill>
                <a:latin typeface="Times New Roman" panose="02020603050405020304" pitchFamily="18" charset="0"/>
                <a:cs typeface="Times New Roman" panose="02020603050405020304" pitchFamily="18" charset="0"/>
              </a:rPr>
              <a:t>landing </a:t>
            </a:r>
            <a:r>
              <a:rPr lang="en-US" sz="2400" spc="-15" dirty="0">
                <a:solidFill>
                  <a:schemeClr val="bg1"/>
                </a:solidFill>
                <a:latin typeface="Times New Roman" panose="02020603050405020304" pitchFamily="18" charset="0"/>
                <a:cs typeface="Times New Roman" panose="02020603050405020304" pitchFamily="18" charset="0"/>
              </a:rPr>
              <a:t>outcomes </a:t>
            </a:r>
            <a:r>
              <a:rPr lang="en-US" sz="2400" spc="-5" dirty="0">
                <a:solidFill>
                  <a:schemeClr val="bg1"/>
                </a:solidFill>
                <a:latin typeface="Times New Roman" panose="02020603050405020304" pitchFamily="18" charset="0"/>
                <a:cs typeface="Times New Roman" panose="02020603050405020304" pitchFamily="18" charset="0"/>
              </a:rPr>
              <a:t>where successful </a:t>
            </a:r>
            <a:r>
              <a:rPr lang="en-US" sz="2400" dirty="0">
                <a:solidFill>
                  <a:schemeClr val="bg1"/>
                </a:solidFill>
                <a:latin typeface="Times New Roman" panose="02020603050405020304" pitchFamily="18" charset="0"/>
                <a:cs typeface="Times New Roman" panose="02020603050405020304" pitchFamily="18" charset="0"/>
              </a:rPr>
              <a:t>= 1 &amp; </a:t>
            </a:r>
            <a:r>
              <a:rPr lang="en-US" sz="2400" spc="-15" dirty="0">
                <a:solidFill>
                  <a:schemeClr val="bg1"/>
                </a:solidFill>
                <a:latin typeface="Times New Roman" panose="02020603050405020304" pitchFamily="18" charset="0"/>
                <a:cs typeface="Times New Roman" panose="02020603050405020304" pitchFamily="18" charset="0"/>
              </a:rPr>
              <a:t>failure </a:t>
            </a:r>
            <a:r>
              <a:rPr lang="en-US" sz="2400" dirty="0">
                <a:solidFill>
                  <a:schemeClr val="bg1"/>
                </a:solidFill>
                <a:latin typeface="Times New Roman" panose="02020603050405020304" pitchFamily="18" charset="0"/>
                <a:cs typeface="Times New Roman" panose="02020603050405020304" pitchFamily="18" charset="0"/>
              </a:rPr>
              <a:t>=</a:t>
            </a:r>
            <a:r>
              <a:rPr lang="en-US" sz="2400" spc="-8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0.</a:t>
            </a:r>
          </a:p>
          <a:p>
            <a:pPr marL="16510">
              <a:lnSpc>
                <a:spcPct val="100000"/>
              </a:lnSpc>
              <a:spcBef>
                <a:spcPts val="1175"/>
              </a:spcBef>
            </a:pPr>
            <a:r>
              <a:rPr lang="en-US" sz="2400" dirty="0">
                <a:solidFill>
                  <a:schemeClr val="bg1"/>
                </a:solidFill>
                <a:latin typeface="Times New Roman" panose="02020603050405020304" pitchFamily="18" charset="0"/>
                <a:cs typeface="Times New Roman" panose="02020603050405020304" pitchFamily="18" charset="0"/>
              </a:rPr>
              <a:t>Outcome</a:t>
            </a:r>
            <a:r>
              <a:rPr lang="en-US" sz="2400" spc="-7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column</a:t>
            </a:r>
            <a:r>
              <a:rPr lang="en-US" sz="2400" spc="-45" dirty="0">
                <a:solidFill>
                  <a:schemeClr val="bg1"/>
                </a:solidFill>
                <a:latin typeface="Times New Roman" panose="02020603050405020304" pitchFamily="18" charset="0"/>
                <a:cs typeface="Times New Roman" panose="02020603050405020304" pitchFamily="18" charset="0"/>
              </a:rPr>
              <a:t> </a:t>
            </a:r>
            <a:r>
              <a:rPr lang="en-US" sz="2400" spc="-5" dirty="0">
                <a:solidFill>
                  <a:schemeClr val="bg1"/>
                </a:solidFill>
                <a:latin typeface="Times New Roman" panose="02020603050405020304" pitchFamily="18" charset="0"/>
                <a:cs typeface="Times New Roman" panose="02020603050405020304" pitchFamily="18" charset="0"/>
              </a:rPr>
              <a:t>has</a:t>
            </a:r>
            <a:r>
              <a:rPr lang="en-US" sz="2400" spc="-40" dirty="0">
                <a:solidFill>
                  <a:schemeClr val="bg1"/>
                </a:solidFill>
                <a:latin typeface="Times New Roman" panose="02020603050405020304" pitchFamily="18" charset="0"/>
                <a:cs typeface="Times New Roman" panose="02020603050405020304" pitchFamily="18" charset="0"/>
              </a:rPr>
              <a:t> </a:t>
            </a:r>
            <a:r>
              <a:rPr lang="en-US" sz="2400" spc="-10" dirty="0">
                <a:solidFill>
                  <a:schemeClr val="bg1"/>
                </a:solidFill>
                <a:latin typeface="Times New Roman" panose="02020603050405020304" pitchFamily="18" charset="0"/>
                <a:cs typeface="Times New Roman" panose="02020603050405020304" pitchFamily="18" charset="0"/>
              </a:rPr>
              <a:t>two</a:t>
            </a:r>
            <a:r>
              <a:rPr lang="en-US" sz="2400" spc="-25" dirty="0">
                <a:solidFill>
                  <a:schemeClr val="bg1"/>
                </a:solidFill>
                <a:latin typeface="Times New Roman" panose="02020603050405020304" pitchFamily="18" charset="0"/>
                <a:cs typeface="Times New Roman" panose="02020603050405020304" pitchFamily="18" charset="0"/>
              </a:rPr>
              <a:t> </a:t>
            </a:r>
            <a:r>
              <a:rPr lang="en-US" spc="-25" dirty="0">
                <a:solidFill>
                  <a:schemeClr val="bg1"/>
                </a:solidFill>
                <a:latin typeface="Times New Roman" panose="02020603050405020304" pitchFamily="18" charset="0"/>
                <a:cs typeface="Times New Roman" panose="02020603050405020304" pitchFamily="18" charset="0"/>
              </a:rPr>
              <a:t>category</a:t>
            </a:r>
            <a:r>
              <a:rPr lang="en-US" sz="2400" dirty="0">
                <a:solidFill>
                  <a:schemeClr val="bg1"/>
                </a:solidFill>
                <a:latin typeface="Times New Roman" panose="02020603050405020304" pitchFamily="18" charset="0"/>
                <a:cs typeface="Times New Roman" panose="02020603050405020304" pitchFamily="18" charset="0"/>
              </a:rPr>
              <a:t>:</a:t>
            </a:r>
            <a:r>
              <a:rPr lang="en-US" sz="2400" spc="-7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‘Mission</a:t>
            </a:r>
            <a:r>
              <a:rPr lang="en-US" sz="2400" spc="5" dirty="0">
                <a:solidFill>
                  <a:schemeClr val="bg1"/>
                </a:solidFill>
                <a:latin typeface="Times New Roman" panose="02020603050405020304" pitchFamily="18" charset="0"/>
                <a:cs typeface="Times New Roman" panose="02020603050405020304" pitchFamily="18" charset="0"/>
              </a:rPr>
              <a:t> </a:t>
            </a:r>
            <a:r>
              <a:rPr lang="en-US" sz="2400" spc="-5" dirty="0">
                <a:solidFill>
                  <a:schemeClr val="bg1"/>
                </a:solidFill>
                <a:latin typeface="Times New Roman" panose="02020603050405020304" pitchFamily="18" charset="0"/>
                <a:cs typeface="Times New Roman" panose="02020603050405020304" pitchFamily="18" charset="0"/>
              </a:rPr>
              <a:t>Outcome’ ,</a:t>
            </a:r>
            <a:r>
              <a:rPr lang="en-US" sz="2400" spc="-6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‘Landing</a:t>
            </a:r>
            <a:r>
              <a:rPr lang="en-US" sz="2400" spc="-50" dirty="0">
                <a:solidFill>
                  <a:schemeClr val="bg1"/>
                </a:solidFill>
                <a:latin typeface="Times New Roman" panose="02020603050405020304" pitchFamily="18" charset="0"/>
                <a:cs typeface="Times New Roman" panose="02020603050405020304" pitchFamily="18" charset="0"/>
              </a:rPr>
              <a:t> </a:t>
            </a:r>
            <a:r>
              <a:rPr lang="en-US" sz="2400" spc="-5" dirty="0">
                <a:solidFill>
                  <a:schemeClr val="bg1"/>
                </a:solidFill>
                <a:latin typeface="Times New Roman" panose="02020603050405020304" pitchFamily="18" charset="0"/>
                <a:cs typeface="Times New Roman" panose="02020603050405020304" pitchFamily="18" charset="0"/>
              </a:rPr>
              <a:t>Location’</a:t>
            </a:r>
            <a:endParaRPr lang="en-US" sz="2400" dirty="0">
              <a:solidFill>
                <a:schemeClr val="bg1"/>
              </a:solidFill>
              <a:latin typeface="Times New Roman" panose="02020603050405020304" pitchFamily="18" charset="0"/>
              <a:cs typeface="Times New Roman" panose="02020603050405020304" pitchFamily="18" charset="0"/>
            </a:endParaRPr>
          </a:p>
          <a:p>
            <a:pPr marL="16510" marR="5080">
              <a:lnSpc>
                <a:spcPct val="150000"/>
              </a:lnSpc>
              <a:spcBef>
                <a:spcPts val="290"/>
              </a:spcBef>
            </a:pPr>
            <a:r>
              <a:rPr lang="en-US" sz="2400" dirty="0">
                <a:solidFill>
                  <a:schemeClr val="bg1"/>
                </a:solidFill>
                <a:latin typeface="Times New Roman" panose="02020603050405020304" pitchFamily="18" charset="0"/>
                <a:cs typeface="Times New Roman" panose="02020603050405020304" pitchFamily="18" charset="0"/>
              </a:rPr>
              <a:t>New </a:t>
            </a:r>
            <a:r>
              <a:rPr lang="en-US" sz="2400" spc="-5" dirty="0">
                <a:solidFill>
                  <a:schemeClr val="bg1"/>
                </a:solidFill>
                <a:latin typeface="Times New Roman" panose="02020603050405020304" pitchFamily="18" charset="0"/>
                <a:cs typeface="Times New Roman" panose="02020603050405020304" pitchFamily="18" charset="0"/>
              </a:rPr>
              <a:t>training </a:t>
            </a:r>
            <a:r>
              <a:rPr lang="en-US" sz="2400" dirty="0">
                <a:solidFill>
                  <a:schemeClr val="bg1"/>
                </a:solidFill>
                <a:latin typeface="Times New Roman" panose="02020603050405020304" pitchFamily="18" charset="0"/>
                <a:cs typeface="Times New Roman" panose="02020603050405020304" pitchFamily="18" charset="0"/>
              </a:rPr>
              <a:t>label column </a:t>
            </a:r>
            <a:r>
              <a:rPr lang="en-US" sz="2400" spc="-15" dirty="0">
                <a:solidFill>
                  <a:schemeClr val="bg1"/>
                </a:solidFill>
                <a:latin typeface="Times New Roman" panose="02020603050405020304" pitchFamily="18" charset="0"/>
                <a:cs typeface="Times New Roman" panose="02020603050405020304" pitchFamily="18" charset="0"/>
              </a:rPr>
              <a:t>‘class’ </a:t>
            </a:r>
            <a:r>
              <a:rPr lang="en-US" sz="2400" spc="-5" dirty="0">
                <a:solidFill>
                  <a:schemeClr val="bg1"/>
                </a:solidFill>
                <a:latin typeface="Times New Roman" panose="02020603050405020304" pitchFamily="18" charset="0"/>
                <a:cs typeface="Times New Roman" panose="02020603050405020304" pitchFamily="18" charset="0"/>
              </a:rPr>
              <a:t>with </a:t>
            </a:r>
            <a:r>
              <a:rPr lang="en-US" sz="2400" dirty="0">
                <a:solidFill>
                  <a:schemeClr val="bg1"/>
                </a:solidFill>
                <a:latin typeface="Times New Roman" panose="02020603050405020304" pitchFamily="18" charset="0"/>
                <a:cs typeface="Times New Roman" panose="02020603050405020304" pitchFamily="18" charset="0"/>
              </a:rPr>
              <a:t>a </a:t>
            </a:r>
            <a:r>
              <a:rPr lang="en-US" sz="2400" spc="-5" dirty="0">
                <a:solidFill>
                  <a:schemeClr val="bg1"/>
                </a:solidFill>
                <a:latin typeface="Times New Roman" panose="02020603050405020304" pitchFamily="18" charset="0"/>
                <a:cs typeface="Times New Roman" panose="02020603050405020304" pitchFamily="18" charset="0"/>
              </a:rPr>
              <a:t>value of </a:t>
            </a:r>
            <a:r>
              <a:rPr lang="en-US" sz="2400" dirty="0">
                <a:solidFill>
                  <a:schemeClr val="bg1"/>
                </a:solidFill>
                <a:latin typeface="Times New Roman" panose="02020603050405020304" pitchFamily="18" charset="0"/>
                <a:cs typeface="Times New Roman" panose="02020603050405020304" pitchFamily="18" charset="0"/>
              </a:rPr>
              <a:t>1 </a:t>
            </a:r>
            <a:r>
              <a:rPr lang="en-US" sz="2400" spc="-5" dirty="0">
                <a:solidFill>
                  <a:schemeClr val="bg1"/>
                </a:solidFill>
                <a:latin typeface="Times New Roman" panose="02020603050405020304" pitchFamily="18" charset="0"/>
                <a:cs typeface="Times New Roman" panose="02020603050405020304" pitchFamily="18" charset="0"/>
              </a:rPr>
              <a:t>if </a:t>
            </a:r>
            <a:r>
              <a:rPr lang="en-US" sz="2400" dirty="0">
                <a:solidFill>
                  <a:schemeClr val="bg1"/>
                </a:solidFill>
                <a:latin typeface="Times New Roman" panose="02020603050405020304" pitchFamily="18" charset="0"/>
                <a:cs typeface="Times New Roman" panose="02020603050405020304" pitchFamily="18" charset="0"/>
              </a:rPr>
              <a:t>‘Mission </a:t>
            </a:r>
            <a:r>
              <a:rPr lang="en-US" sz="2400" spc="-5" dirty="0">
                <a:solidFill>
                  <a:schemeClr val="bg1"/>
                </a:solidFill>
                <a:latin typeface="Times New Roman" panose="02020603050405020304" pitchFamily="18" charset="0"/>
                <a:cs typeface="Times New Roman" panose="02020603050405020304" pitchFamily="18" charset="0"/>
              </a:rPr>
              <a:t>Outcome’ is </a:t>
            </a:r>
            <a:r>
              <a:rPr lang="en-US" sz="2400" spc="-30" dirty="0">
                <a:solidFill>
                  <a:schemeClr val="bg1"/>
                </a:solidFill>
                <a:latin typeface="Times New Roman" panose="02020603050405020304" pitchFamily="18" charset="0"/>
                <a:cs typeface="Times New Roman" panose="02020603050405020304" pitchFamily="18" charset="0"/>
              </a:rPr>
              <a:t>True </a:t>
            </a:r>
            <a:r>
              <a:rPr lang="en-US" sz="2400" dirty="0">
                <a:solidFill>
                  <a:schemeClr val="bg1"/>
                </a:solidFill>
                <a:latin typeface="Times New Roman" panose="02020603050405020304" pitchFamily="18" charset="0"/>
                <a:cs typeface="Times New Roman" panose="02020603050405020304" pitchFamily="18" charset="0"/>
              </a:rPr>
              <a:t>and 0 </a:t>
            </a:r>
            <a:r>
              <a:rPr lang="en-US" sz="2400" spc="-5" dirty="0">
                <a:solidFill>
                  <a:schemeClr val="bg1"/>
                </a:solidFill>
                <a:latin typeface="Times New Roman" panose="02020603050405020304" pitchFamily="18" charset="0"/>
                <a:cs typeface="Times New Roman" panose="02020603050405020304" pitchFamily="18" charset="0"/>
              </a:rPr>
              <a:t>otherwise.  </a:t>
            </a:r>
          </a:p>
          <a:p>
            <a:pPr marL="0" marR="5080" indent="0">
              <a:lnSpc>
                <a:spcPct val="150000"/>
              </a:lnSpc>
              <a:spcBef>
                <a:spcPts val="290"/>
              </a:spcBef>
              <a:buNone/>
            </a:pPr>
            <a:r>
              <a:rPr lang="en-US" sz="2400" b="1" u="heavy" spc="-20" dirty="0">
                <a:solidFill>
                  <a:schemeClr val="bg1"/>
                </a:solidFill>
                <a:uFill>
                  <a:solidFill>
                    <a:srgbClr val="404040"/>
                  </a:solidFill>
                </a:uFill>
                <a:latin typeface="Times New Roman" panose="02020603050405020304" pitchFamily="18" charset="0"/>
                <a:cs typeface="Times New Roman" panose="02020603050405020304" pitchFamily="18" charset="0"/>
              </a:rPr>
              <a:t>Value </a:t>
            </a:r>
            <a:r>
              <a:rPr lang="en-US" sz="2400" b="1" u="heavy" dirty="0">
                <a:solidFill>
                  <a:schemeClr val="bg1"/>
                </a:solidFill>
                <a:uFill>
                  <a:solidFill>
                    <a:srgbClr val="404040"/>
                  </a:solidFill>
                </a:uFill>
                <a:latin typeface="Times New Roman" panose="02020603050405020304" pitchFamily="18" charset="0"/>
                <a:cs typeface="Times New Roman" panose="02020603050405020304" pitchFamily="18" charset="0"/>
              </a:rPr>
              <a:t>Mapping:</a:t>
            </a:r>
            <a:endParaRPr lang="en-US" sz="2400" b="1" dirty="0">
              <a:solidFill>
                <a:schemeClr val="bg1"/>
              </a:solidFill>
              <a:latin typeface="Times New Roman" panose="02020603050405020304" pitchFamily="18" charset="0"/>
              <a:cs typeface="Times New Roman" panose="02020603050405020304" pitchFamily="18" charset="0"/>
            </a:endParaRPr>
          </a:p>
          <a:p>
            <a:pPr marL="16510">
              <a:lnSpc>
                <a:spcPct val="100000"/>
              </a:lnSpc>
              <a:spcBef>
                <a:spcPts val="1275"/>
              </a:spcBef>
            </a:pPr>
            <a:r>
              <a:rPr lang="en-US" sz="2400" spc="-30" dirty="0">
                <a:solidFill>
                  <a:schemeClr val="bg1"/>
                </a:solidFill>
                <a:latin typeface="Times New Roman" panose="02020603050405020304" pitchFamily="18" charset="0"/>
                <a:cs typeface="Times New Roman" panose="02020603050405020304" pitchFamily="18" charset="0"/>
              </a:rPr>
              <a:t>True </a:t>
            </a:r>
            <a:r>
              <a:rPr lang="en-US" sz="2400" dirty="0">
                <a:solidFill>
                  <a:schemeClr val="bg1"/>
                </a:solidFill>
                <a:latin typeface="Times New Roman" panose="02020603050405020304" pitchFamily="18" charset="0"/>
                <a:cs typeface="Times New Roman" panose="02020603050405020304" pitchFamily="18" charset="0"/>
              </a:rPr>
              <a:t>ASDS, </a:t>
            </a:r>
            <a:r>
              <a:rPr lang="en-US" sz="2400" spc="-30" dirty="0">
                <a:solidFill>
                  <a:schemeClr val="bg1"/>
                </a:solidFill>
                <a:latin typeface="Times New Roman" panose="02020603050405020304" pitchFamily="18" charset="0"/>
                <a:cs typeface="Times New Roman" panose="02020603050405020304" pitchFamily="18" charset="0"/>
              </a:rPr>
              <a:t>True </a:t>
            </a:r>
            <a:r>
              <a:rPr lang="en-US" sz="2400" spc="-10" dirty="0">
                <a:solidFill>
                  <a:schemeClr val="bg1"/>
                </a:solidFill>
                <a:latin typeface="Times New Roman" panose="02020603050405020304" pitchFamily="18" charset="0"/>
                <a:cs typeface="Times New Roman" panose="02020603050405020304" pitchFamily="18" charset="0"/>
              </a:rPr>
              <a:t>RTLS, </a:t>
            </a:r>
            <a:r>
              <a:rPr lang="en-US" sz="2400" dirty="0">
                <a:solidFill>
                  <a:schemeClr val="bg1"/>
                </a:solidFill>
                <a:latin typeface="Times New Roman" panose="02020603050405020304" pitchFamily="18" charset="0"/>
                <a:cs typeface="Times New Roman" panose="02020603050405020304" pitchFamily="18" charset="0"/>
              </a:rPr>
              <a:t>&amp; </a:t>
            </a:r>
            <a:r>
              <a:rPr lang="en-US" sz="2400" spc="-30" dirty="0">
                <a:solidFill>
                  <a:schemeClr val="bg1"/>
                </a:solidFill>
                <a:latin typeface="Times New Roman" panose="02020603050405020304" pitchFamily="18" charset="0"/>
                <a:cs typeface="Times New Roman" panose="02020603050405020304" pitchFamily="18" charset="0"/>
              </a:rPr>
              <a:t>True </a:t>
            </a:r>
            <a:r>
              <a:rPr lang="en-US" sz="2400" dirty="0">
                <a:solidFill>
                  <a:schemeClr val="bg1"/>
                </a:solidFill>
                <a:latin typeface="Times New Roman" panose="02020603050405020304" pitchFamily="18" charset="0"/>
                <a:cs typeface="Times New Roman" panose="02020603050405020304" pitchFamily="18" charset="0"/>
              </a:rPr>
              <a:t>Ocean – </a:t>
            </a:r>
            <a:r>
              <a:rPr lang="en-US" sz="2400" spc="-10" dirty="0">
                <a:solidFill>
                  <a:schemeClr val="bg1"/>
                </a:solidFill>
                <a:latin typeface="Times New Roman" panose="02020603050405020304" pitchFamily="18" charset="0"/>
                <a:cs typeface="Times New Roman" panose="02020603050405020304" pitchFamily="18" charset="0"/>
              </a:rPr>
              <a:t>set to </a:t>
            </a:r>
            <a:r>
              <a:rPr lang="en-US" sz="2400" spc="-5" dirty="0">
                <a:solidFill>
                  <a:schemeClr val="bg1"/>
                </a:solidFill>
                <a:latin typeface="Times New Roman" panose="02020603050405020304" pitchFamily="18" charset="0"/>
                <a:cs typeface="Times New Roman" panose="02020603050405020304" pitchFamily="18" charset="0"/>
              </a:rPr>
              <a:t>-&gt;</a:t>
            </a:r>
            <a:r>
              <a:rPr lang="en-US" sz="2400" spc="-8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1</a:t>
            </a:r>
          </a:p>
          <a:p>
            <a:pPr marL="16510">
              <a:lnSpc>
                <a:spcPct val="100000"/>
              </a:lnSpc>
              <a:spcBef>
                <a:spcPts val="1200"/>
              </a:spcBef>
            </a:pPr>
            <a:r>
              <a:rPr lang="en-US" sz="2400" dirty="0">
                <a:solidFill>
                  <a:schemeClr val="bg1"/>
                </a:solidFill>
                <a:latin typeface="Times New Roman" panose="02020603050405020304" pitchFamily="18" charset="0"/>
                <a:cs typeface="Times New Roman" panose="02020603050405020304" pitchFamily="18" charset="0"/>
              </a:rPr>
              <a:t>None None, </a:t>
            </a:r>
            <a:r>
              <a:rPr lang="en-US" sz="2400" spc="-15" dirty="0">
                <a:solidFill>
                  <a:schemeClr val="bg1"/>
                </a:solidFill>
                <a:latin typeface="Times New Roman" panose="02020603050405020304" pitchFamily="18" charset="0"/>
                <a:cs typeface="Times New Roman" panose="02020603050405020304" pitchFamily="18" charset="0"/>
              </a:rPr>
              <a:t>False </a:t>
            </a:r>
            <a:r>
              <a:rPr lang="en-US" sz="2400" dirty="0">
                <a:solidFill>
                  <a:schemeClr val="bg1"/>
                </a:solidFill>
                <a:latin typeface="Times New Roman" panose="02020603050405020304" pitchFamily="18" charset="0"/>
                <a:cs typeface="Times New Roman" panose="02020603050405020304" pitchFamily="18" charset="0"/>
              </a:rPr>
              <a:t>ASDS, None ASDS, </a:t>
            </a:r>
            <a:r>
              <a:rPr lang="en-US" sz="2400" spc="-15" dirty="0">
                <a:solidFill>
                  <a:schemeClr val="bg1"/>
                </a:solidFill>
                <a:latin typeface="Times New Roman" panose="02020603050405020304" pitchFamily="18" charset="0"/>
                <a:cs typeface="Times New Roman" panose="02020603050405020304" pitchFamily="18" charset="0"/>
              </a:rPr>
              <a:t>False </a:t>
            </a:r>
            <a:r>
              <a:rPr lang="en-US" sz="2400" dirty="0">
                <a:solidFill>
                  <a:schemeClr val="bg1"/>
                </a:solidFill>
                <a:latin typeface="Times New Roman" panose="02020603050405020304" pitchFamily="18" charset="0"/>
                <a:cs typeface="Times New Roman" panose="02020603050405020304" pitchFamily="18" charset="0"/>
              </a:rPr>
              <a:t>Ocean, </a:t>
            </a:r>
            <a:r>
              <a:rPr lang="en-US" sz="2400" spc="-15" dirty="0">
                <a:solidFill>
                  <a:schemeClr val="bg1"/>
                </a:solidFill>
                <a:latin typeface="Times New Roman" panose="02020603050405020304" pitchFamily="18" charset="0"/>
                <a:cs typeface="Times New Roman" panose="02020603050405020304" pitchFamily="18" charset="0"/>
              </a:rPr>
              <a:t>False </a:t>
            </a:r>
            <a:r>
              <a:rPr lang="en-US" sz="2400" spc="-10" dirty="0">
                <a:solidFill>
                  <a:schemeClr val="bg1"/>
                </a:solidFill>
                <a:latin typeface="Times New Roman" panose="02020603050405020304" pitchFamily="18" charset="0"/>
                <a:cs typeface="Times New Roman" panose="02020603050405020304" pitchFamily="18" charset="0"/>
              </a:rPr>
              <a:t>RTLS </a:t>
            </a:r>
            <a:r>
              <a:rPr lang="en-US" sz="2400" dirty="0">
                <a:solidFill>
                  <a:schemeClr val="bg1"/>
                </a:solidFill>
                <a:latin typeface="Times New Roman" panose="02020603050405020304" pitchFamily="18" charset="0"/>
                <a:cs typeface="Times New Roman" panose="02020603050405020304" pitchFamily="18" charset="0"/>
              </a:rPr>
              <a:t>– </a:t>
            </a:r>
            <a:r>
              <a:rPr lang="en-US" sz="2400" spc="-10" dirty="0">
                <a:solidFill>
                  <a:schemeClr val="bg1"/>
                </a:solidFill>
                <a:latin typeface="Times New Roman" panose="02020603050405020304" pitchFamily="18" charset="0"/>
                <a:cs typeface="Times New Roman" panose="02020603050405020304" pitchFamily="18" charset="0"/>
              </a:rPr>
              <a:t>set to </a:t>
            </a:r>
            <a:r>
              <a:rPr lang="en-US" sz="2400" spc="-5" dirty="0">
                <a:solidFill>
                  <a:schemeClr val="bg1"/>
                </a:solidFill>
                <a:latin typeface="Times New Roman" panose="02020603050405020304" pitchFamily="18" charset="0"/>
                <a:cs typeface="Times New Roman" panose="02020603050405020304" pitchFamily="18" charset="0"/>
              </a:rPr>
              <a:t>-&gt;</a:t>
            </a:r>
            <a:r>
              <a:rPr lang="en-US" sz="2400" spc="-10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0</a:t>
            </a:r>
          </a:p>
          <a:p>
            <a:pPr marL="16510">
              <a:lnSpc>
                <a:spcPct val="100000"/>
              </a:lnSpc>
              <a:spcBef>
                <a:spcPts val="1200"/>
              </a:spcBef>
            </a:pPr>
            <a:endParaRPr lang="en-US" sz="2400" dirty="0">
              <a:solidFill>
                <a:schemeClr val="bg1"/>
              </a:solidFill>
              <a:latin typeface="Times New Roman" panose="02020603050405020304" pitchFamily="18" charset="0"/>
              <a:cs typeface="Times New Roman" panose="02020603050405020304" pitchFamily="18" charset="0"/>
            </a:endParaRPr>
          </a:p>
          <a:p>
            <a:r>
              <a:rPr lang="en-US" sz="2800" b="1" dirty="0">
                <a:solidFill>
                  <a:schemeClr val="bg1"/>
                </a:solidFill>
                <a:latin typeface="Times New Roman" panose="02020603050405020304" pitchFamily="18" charset="0"/>
                <a:cs typeface="Times New Roman" panose="02020603050405020304" pitchFamily="18" charset="0"/>
              </a:rPr>
              <a:t>GitHub URL:</a:t>
            </a:r>
          </a:p>
          <a:p>
            <a:pPr lvl="1"/>
            <a:r>
              <a:rPr lang="en-US" sz="2800" b="1" dirty="0">
                <a:solidFill>
                  <a:srgbClr val="FF000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Data Wrangling</a:t>
            </a:r>
            <a:endParaRPr lang="en-US" sz="2800" b="1" dirty="0">
              <a:solidFill>
                <a:srgbClr val="FF0000"/>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237129" y="538650"/>
            <a:ext cx="10048482"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bg1"/>
                </a:solidFill>
                <a:latin typeface="Times New Roman" panose="02020603050405020304" pitchFamily="18" charset="0"/>
                <a:cs typeface="Times New Roman" panose="02020603050405020304" pitchFamily="18" charset="0"/>
              </a:rPr>
              <a:t>Data Manipulation (Data Wrangling)</a:t>
            </a:r>
          </a:p>
        </p:txBody>
      </p:sp>
    </p:spTree>
    <p:extLst>
      <p:ext uri="{BB962C8B-B14F-4D97-AF65-F5344CB8AC3E}">
        <p14:creationId xmlns:p14="http://schemas.microsoft.com/office/powerpoint/2010/main" val="298755290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679</TotalTime>
  <Words>2626</Words>
  <Application>Microsoft Macintosh PowerPoint</Application>
  <PresentationFormat>Widescreen</PresentationFormat>
  <Paragraphs>315</Paragraphs>
  <Slides>46</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IBM Plex Mono SemiBold</vt:lpstr>
      <vt:lpstr>Times New Roman</vt:lpstr>
      <vt:lpstr>Tw Cen MT</vt:lpstr>
      <vt:lpstr>Custom Design</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Nomer Evangelista</cp:lastModifiedBy>
  <cp:revision>232</cp:revision>
  <dcterms:created xsi:type="dcterms:W3CDTF">2021-04-29T18:58:34Z</dcterms:created>
  <dcterms:modified xsi:type="dcterms:W3CDTF">2024-02-21T21:14:13Z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